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58" r:id="rId4"/>
    <p:sldId id="259" r:id="rId5"/>
    <p:sldId id="260" r:id="rId6"/>
    <p:sldId id="261" r:id="rId7"/>
    <p:sldId id="262" r:id="rId8"/>
    <p:sldId id="263" r:id="rId9"/>
    <p:sldId id="268" r:id="rId10"/>
    <p:sldId id="265" r:id="rId11"/>
    <p:sldId id="266" r:id="rId12"/>
    <p:sldId id="272" r:id="rId13"/>
    <p:sldId id="267"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CC0066"/>
    <a:srgbClr val="FF0066"/>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A55AC-EF22-405C-8495-6EF41E2061CC}" v="355" dt="2021-01-05T11:59:08.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5DCB-3EA5-40CB-91A3-E2D67FC1C6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09E170-FE44-41EA-BBAC-0AA8CF0924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B379A-6763-4B4A-9A64-45CA75DEAE23}"/>
              </a:ext>
            </a:extLst>
          </p:cNvPr>
          <p:cNvSpPr>
            <a:spLocks noGrp="1"/>
          </p:cNvSpPr>
          <p:nvPr>
            <p:ph type="dt" sz="half" idx="10"/>
          </p:nvPr>
        </p:nvSpPr>
        <p:spPr/>
        <p:txBody>
          <a:bodyPr/>
          <a:lstStyle/>
          <a:p>
            <a:fld id="{F4D57BDD-E64A-4D27-8978-82FFCA18A12C}" type="datetimeFigureOut">
              <a:rPr lang="en-US" smtClean="0"/>
              <a:pPr/>
              <a:t>1/6/2021</a:t>
            </a:fld>
            <a:endParaRPr lang="en-US" dirty="0"/>
          </a:p>
        </p:txBody>
      </p:sp>
      <p:sp>
        <p:nvSpPr>
          <p:cNvPr id="5" name="Footer Placeholder 4">
            <a:extLst>
              <a:ext uri="{FF2B5EF4-FFF2-40B4-BE49-F238E27FC236}">
                <a16:creationId xmlns:a16="http://schemas.microsoft.com/office/drawing/2014/main" id="{6AA1515B-5939-40C2-8F35-3BB7E507FC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A176EB-AE9B-4DA3-BE14-D15D1F1C529D}"/>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106533637"/>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8587-CEFA-4128-BEE4-61207BA465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5D38B0-A08A-441F-B82F-1247EBBDB0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39BDA-60D9-467B-BA90-146F031EE080}"/>
              </a:ext>
            </a:extLst>
          </p:cNvPr>
          <p:cNvSpPr>
            <a:spLocks noGrp="1"/>
          </p:cNvSpPr>
          <p:nvPr>
            <p:ph type="dt" sz="half" idx="10"/>
          </p:nvPr>
        </p:nvSpPr>
        <p:spPr/>
        <p:txBody>
          <a:bodyPr/>
          <a:lstStyle/>
          <a:p>
            <a:fld id="{F4D57BDD-E64A-4D27-8978-82FFCA18A12C}" type="datetimeFigureOut">
              <a:rPr lang="en-US" smtClean="0"/>
              <a:pPr/>
              <a:t>1/6/2021</a:t>
            </a:fld>
            <a:endParaRPr lang="en-US" dirty="0"/>
          </a:p>
        </p:txBody>
      </p:sp>
      <p:sp>
        <p:nvSpPr>
          <p:cNvPr id="5" name="Footer Placeholder 4">
            <a:extLst>
              <a:ext uri="{FF2B5EF4-FFF2-40B4-BE49-F238E27FC236}">
                <a16:creationId xmlns:a16="http://schemas.microsoft.com/office/drawing/2014/main" id="{3A978185-5EA4-4E7E-87AD-01F432222A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E6037C-3410-4283-BA0F-D2EDAABE273D}"/>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186043270"/>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3A1802-E8B5-4FFB-95AD-E95339BBAC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74C53A-36F2-4F75-9093-9286D76DE5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FCBBA2-51A0-4D5A-9B08-6F6132F65669}"/>
              </a:ext>
            </a:extLst>
          </p:cNvPr>
          <p:cNvSpPr>
            <a:spLocks noGrp="1"/>
          </p:cNvSpPr>
          <p:nvPr>
            <p:ph type="dt" sz="half" idx="10"/>
          </p:nvPr>
        </p:nvSpPr>
        <p:spPr/>
        <p:txBody>
          <a:bodyPr/>
          <a:lstStyle/>
          <a:p>
            <a:fld id="{F4D57BDD-E64A-4D27-8978-82FFCA18A12C}" type="datetimeFigureOut">
              <a:rPr lang="en-US" smtClean="0"/>
              <a:pPr/>
              <a:t>1/6/2021</a:t>
            </a:fld>
            <a:endParaRPr lang="en-US" dirty="0"/>
          </a:p>
        </p:txBody>
      </p:sp>
      <p:sp>
        <p:nvSpPr>
          <p:cNvPr id="5" name="Footer Placeholder 4">
            <a:extLst>
              <a:ext uri="{FF2B5EF4-FFF2-40B4-BE49-F238E27FC236}">
                <a16:creationId xmlns:a16="http://schemas.microsoft.com/office/drawing/2014/main" id="{83C4EF2D-5609-4F45-B3D7-EF06D073F9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4386F7-A4CA-4959-8AE7-515F323F7294}"/>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65979538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9596-402A-4F42-A99A-E886DCA542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468B14-78B2-4DEC-8CD0-D7921CAF9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5D2D55-28A7-4883-BF89-49431804CAC3}"/>
              </a:ext>
            </a:extLst>
          </p:cNvPr>
          <p:cNvSpPr>
            <a:spLocks noGrp="1"/>
          </p:cNvSpPr>
          <p:nvPr>
            <p:ph type="dt" sz="half" idx="10"/>
          </p:nvPr>
        </p:nvSpPr>
        <p:spPr/>
        <p:txBody>
          <a:bodyPr/>
          <a:lstStyle/>
          <a:p>
            <a:fld id="{F4D57BDD-E64A-4D27-8978-82FFCA18A12C}" type="datetimeFigureOut">
              <a:rPr lang="en-US" smtClean="0"/>
              <a:pPr/>
              <a:t>1/6/2021</a:t>
            </a:fld>
            <a:endParaRPr lang="en-US" dirty="0"/>
          </a:p>
        </p:txBody>
      </p:sp>
      <p:sp>
        <p:nvSpPr>
          <p:cNvPr id="5" name="Footer Placeholder 4">
            <a:extLst>
              <a:ext uri="{FF2B5EF4-FFF2-40B4-BE49-F238E27FC236}">
                <a16:creationId xmlns:a16="http://schemas.microsoft.com/office/drawing/2014/main" id="{1EAACF07-3FF9-4B41-A4BF-7F7974DED1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2E435E-80ED-46D1-997E-F1582BC7B57A}"/>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78240228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9A9F-37DF-4CCE-92C1-BD2DCC5FE9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38817D-EA40-418E-BDD6-444E72AB88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D88A0C-AA62-4D52-B41E-BA0BCA8E7DA4}"/>
              </a:ext>
            </a:extLst>
          </p:cNvPr>
          <p:cNvSpPr>
            <a:spLocks noGrp="1"/>
          </p:cNvSpPr>
          <p:nvPr>
            <p:ph type="dt" sz="half" idx="10"/>
          </p:nvPr>
        </p:nvSpPr>
        <p:spPr/>
        <p:txBody>
          <a:bodyPr/>
          <a:lstStyle/>
          <a:p>
            <a:fld id="{F4D57BDD-E64A-4D27-8978-82FFCA18A12C}" type="datetimeFigureOut">
              <a:rPr lang="en-US" smtClean="0"/>
              <a:pPr/>
              <a:t>1/6/2021</a:t>
            </a:fld>
            <a:endParaRPr lang="en-US" dirty="0"/>
          </a:p>
        </p:txBody>
      </p:sp>
      <p:sp>
        <p:nvSpPr>
          <p:cNvPr id="5" name="Footer Placeholder 4">
            <a:extLst>
              <a:ext uri="{FF2B5EF4-FFF2-40B4-BE49-F238E27FC236}">
                <a16:creationId xmlns:a16="http://schemas.microsoft.com/office/drawing/2014/main" id="{A4FC71F7-9FDC-4FD2-BCB6-3D6DB98852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9C967A-9682-4DA6-AA5E-7FDECA2F7F14}"/>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32494742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8DE2-7236-40FB-9BE3-3214CE4D5C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1B6C81-13AE-4E1F-9630-FC6097D5A6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1EC75F-A37F-472D-B876-5644F1762F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4B4DEF-A8E4-4982-8B5D-F914C331DFDB}"/>
              </a:ext>
            </a:extLst>
          </p:cNvPr>
          <p:cNvSpPr>
            <a:spLocks noGrp="1"/>
          </p:cNvSpPr>
          <p:nvPr>
            <p:ph type="dt" sz="half" idx="10"/>
          </p:nvPr>
        </p:nvSpPr>
        <p:spPr/>
        <p:txBody>
          <a:bodyPr/>
          <a:lstStyle/>
          <a:p>
            <a:fld id="{F4D57BDD-E64A-4D27-8978-82FFCA18A12C}" type="datetimeFigureOut">
              <a:rPr lang="en-US" smtClean="0"/>
              <a:pPr/>
              <a:t>1/6/2021</a:t>
            </a:fld>
            <a:endParaRPr lang="en-US" dirty="0"/>
          </a:p>
        </p:txBody>
      </p:sp>
      <p:sp>
        <p:nvSpPr>
          <p:cNvPr id="6" name="Footer Placeholder 5">
            <a:extLst>
              <a:ext uri="{FF2B5EF4-FFF2-40B4-BE49-F238E27FC236}">
                <a16:creationId xmlns:a16="http://schemas.microsoft.com/office/drawing/2014/main" id="{12FF565F-593E-4E39-AE22-C41973B9AC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B0DD7-9F60-4EEB-8D94-8DD8E62E9152}"/>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81039218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85C20-E24A-41EB-A0DA-F43127C1C0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75CA64-D58D-49CE-AC5A-42AA2FD894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F3DF12-BE12-4DDC-87AA-E9A74AB8D0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1F8360-A79C-4C05-87E1-7C7E56E3A2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470792-AE86-4809-8186-918CA832CB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AD7E09-0FD4-4B75-85CE-C32DEA0DBEC1}"/>
              </a:ext>
            </a:extLst>
          </p:cNvPr>
          <p:cNvSpPr>
            <a:spLocks noGrp="1"/>
          </p:cNvSpPr>
          <p:nvPr>
            <p:ph type="dt" sz="half" idx="10"/>
          </p:nvPr>
        </p:nvSpPr>
        <p:spPr/>
        <p:txBody>
          <a:bodyPr/>
          <a:lstStyle/>
          <a:p>
            <a:fld id="{F4D57BDD-E64A-4D27-8978-82FFCA18A12C}" type="datetimeFigureOut">
              <a:rPr lang="en-US" smtClean="0"/>
              <a:pPr/>
              <a:t>1/6/2021</a:t>
            </a:fld>
            <a:endParaRPr lang="en-US" dirty="0"/>
          </a:p>
        </p:txBody>
      </p:sp>
      <p:sp>
        <p:nvSpPr>
          <p:cNvPr id="8" name="Footer Placeholder 7">
            <a:extLst>
              <a:ext uri="{FF2B5EF4-FFF2-40B4-BE49-F238E27FC236}">
                <a16:creationId xmlns:a16="http://schemas.microsoft.com/office/drawing/2014/main" id="{66482D8B-2C13-4456-B2A2-FF4D4EA6ED8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701EC17-5654-44F1-B2FB-343B75E6755E}"/>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964278961"/>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D259F-E23B-4A48-B42B-47DFA0D807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3AECC9-4F1A-4E56-BBC2-0E40F22ECB18}"/>
              </a:ext>
            </a:extLst>
          </p:cNvPr>
          <p:cNvSpPr>
            <a:spLocks noGrp="1"/>
          </p:cNvSpPr>
          <p:nvPr>
            <p:ph type="dt" sz="half" idx="10"/>
          </p:nvPr>
        </p:nvSpPr>
        <p:spPr/>
        <p:txBody>
          <a:bodyPr/>
          <a:lstStyle/>
          <a:p>
            <a:fld id="{F4D57BDD-E64A-4D27-8978-82FFCA18A12C}" type="datetimeFigureOut">
              <a:rPr lang="en-US" smtClean="0"/>
              <a:pPr/>
              <a:t>1/6/2021</a:t>
            </a:fld>
            <a:endParaRPr lang="en-US" dirty="0"/>
          </a:p>
        </p:txBody>
      </p:sp>
      <p:sp>
        <p:nvSpPr>
          <p:cNvPr id="4" name="Footer Placeholder 3">
            <a:extLst>
              <a:ext uri="{FF2B5EF4-FFF2-40B4-BE49-F238E27FC236}">
                <a16:creationId xmlns:a16="http://schemas.microsoft.com/office/drawing/2014/main" id="{37EFE9C0-D1B3-457E-A5F6-6A3F9D96EB7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8507CEF-C4CB-4112-8637-C3F4209D7F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12910616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2FF92-144C-4ECE-9AE4-7CDB8576009D}"/>
              </a:ext>
            </a:extLst>
          </p:cNvPr>
          <p:cNvSpPr>
            <a:spLocks noGrp="1"/>
          </p:cNvSpPr>
          <p:nvPr>
            <p:ph type="dt" sz="half" idx="10"/>
          </p:nvPr>
        </p:nvSpPr>
        <p:spPr/>
        <p:txBody>
          <a:bodyPr/>
          <a:lstStyle/>
          <a:p>
            <a:fld id="{F4D57BDD-E64A-4D27-8978-82FFCA18A12C}" type="datetimeFigureOut">
              <a:rPr lang="en-US" smtClean="0"/>
              <a:pPr/>
              <a:t>1/6/2021</a:t>
            </a:fld>
            <a:endParaRPr lang="en-US" dirty="0"/>
          </a:p>
        </p:txBody>
      </p:sp>
      <p:sp>
        <p:nvSpPr>
          <p:cNvPr id="3" name="Footer Placeholder 2">
            <a:extLst>
              <a:ext uri="{FF2B5EF4-FFF2-40B4-BE49-F238E27FC236}">
                <a16:creationId xmlns:a16="http://schemas.microsoft.com/office/drawing/2014/main" id="{7FCFB09F-5218-4694-8175-BFE29F2B7A6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EC4CE43-155D-4558-8434-C04CC459CE91}"/>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355728894"/>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E88AE-C07A-4ACE-A95D-BB064116A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3207AF-6576-4667-B250-E2C54BC23E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F8E34A-8DD0-4017-AF2F-619AAEF1C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C34A9-C7AE-4EEE-AE6B-BD425D1A7DCF}"/>
              </a:ext>
            </a:extLst>
          </p:cNvPr>
          <p:cNvSpPr>
            <a:spLocks noGrp="1"/>
          </p:cNvSpPr>
          <p:nvPr>
            <p:ph type="dt" sz="half" idx="10"/>
          </p:nvPr>
        </p:nvSpPr>
        <p:spPr/>
        <p:txBody>
          <a:bodyPr/>
          <a:lstStyle/>
          <a:p>
            <a:fld id="{F4D57BDD-E64A-4D27-8978-82FFCA18A12C}" type="datetimeFigureOut">
              <a:rPr lang="en-US" smtClean="0"/>
              <a:pPr/>
              <a:t>1/6/2021</a:t>
            </a:fld>
            <a:endParaRPr lang="en-US" dirty="0"/>
          </a:p>
        </p:txBody>
      </p:sp>
      <p:sp>
        <p:nvSpPr>
          <p:cNvPr id="6" name="Footer Placeholder 5">
            <a:extLst>
              <a:ext uri="{FF2B5EF4-FFF2-40B4-BE49-F238E27FC236}">
                <a16:creationId xmlns:a16="http://schemas.microsoft.com/office/drawing/2014/main" id="{29FE788F-637A-44A9-8CB6-7FEEFA6696E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3AB17C-0C15-4363-BD9E-C57338274A94}"/>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352195406"/>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04C7-40CF-4598-BB3D-B7F0C03EE4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647648-F6F1-4F7C-A0AB-F01979603C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99B06D-FA29-4912-A80B-2D087053B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96BC6-75AB-4468-846C-93E3C442F17E}"/>
              </a:ext>
            </a:extLst>
          </p:cNvPr>
          <p:cNvSpPr>
            <a:spLocks noGrp="1"/>
          </p:cNvSpPr>
          <p:nvPr>
            <p:ph type="dt" sz="half" idx="10"/>
          </p:nvPr>
        </p:nvSpPr>
        <p:spPr/>
        <p:txBody>
          <a:bodyPr/>
          <a:lstStyle/>
          <a:p>
            <a:fld id="{F4D57BDD-E64A-4D27-8978-82FFCA18A12C}" type="datetimeFigureOut">
              <a:rPr lang="en-US" smtClean="0"/>
              <a:pPr/>
              <a:t>1/6/2021</a:t>
            </a:fld>
            <a:endParaRPr lang="en-US" dirty="0"/>
          </a:p>
        </p:txBody>
      </p:sp>
      <p:sp>
        <p:nvSpPr>
          <p:cNvPr id="6" name="Footer Placeholder 5">
            <a:extLst>
              <a:ext uri="{FF2B5EF4-FFF2-40B4-BE49-F238E27FC236}">
                <a16:creationId xmlns:a16="http://schemas.microsoft.com/office/drawing/2014/main" id="{160BE6A8-87A9-48E3-8D0B-6CE6E11244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CEB5E6-1A99-45B5-AD2D-6A6EC3D88A45}"/>
              </a:ext>
            </a:extLst>
          </p:cNvPr>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81006863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405AAB-57E8-412D-AA7C-C7C35B72D8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98CF93-9D54-41F1-93BF-41EE99ADDE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10829-0919-4FFC-91DF-7F8C97AE2A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57BDD-E64A-4D27-8978-82FFCA18A12C}" type="datetimeFigureOut">
              <a:rPr lang="en-US" smtClean="0"/>
              <a:pPr/>
              <a:t>1/6/2021</a:t>
            </a:fld>
            <a:endParaRPr lang="en-US" dirty="0"/>
          </a:p>
        </p:txBody>
      </p:sp>
      <p:sp>
        <p:nvSpPr>
          <p:cNvPr id="5" name="Footer Placeholder 4">
            <a:extLst>
              <a:ext uri="{FF2B5EF4-FFF2-40B4-BE49-F238E27FC236}">
                <a16:creationId xmlns:a16="http://schemas.microsoft.com/office/drawing/2014/main" id="{DE237C69-27F6-436C-AB1E-C424E5A21D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854D8B1-DCB0-4BEE-B7EF-751B12538D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62157694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jpg"/><Relationship Id="rId4" Type="http://schemas.openxmlformats.org/officeDocument/2006/relationships/hyperlink" Target="https://pixabay.com/en/portable-computer-computer-pc-1155173/"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he.wikipedia.org/wiki/%D7%94%D7%94%D7%99%D7%9E%D7%95%D7%A8_%D7%A9%D7%9C_%D7%A4%D7%A1%D7%A7%D7%9C" TargetMode="External"/><Relationship Id="rId3" Type="http://schemas.microsoft.com/office/2007/relationships/hdphoto" Target="../media/hdphoto5.wdp"/><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hyperlink" Target="https://pxhere.com/en/photo/1130896"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hyperlink" Target="https://pixabay.com/en/check-boretto-mark-1289751/" TargetMode="Externa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hyperlink" Target="http://ocw.mit.edu/high-school/mathematic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pxhere.com/th/photo/1370535" TargetMode="External"/><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hyperlink" Target="https://he.wikipedia.org/wiki/%D7%94%D7%94%D7%99%D7%9E%D7%95%D7%A8_%D7%A9%D7%9C_%D7%A4%D7%A1%D7%A7%D7%9C" TargetMode="External"/><Relationship Id="rId3" Type="http://schemas.openxmlformats.org/officeDocument/2006/relationships/hyperlink" Target="https://pxhere.com/th/photo/1370535" TargetMode="External"/><Relationship Id="rId7"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ScrisoriDeDragoste/ScrisoriDeDragoste.sl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ommons.wikimedia.org/wiki/File:Lightblue_empty_grid.svg" TargetMode="External"/><Relationship Id="rId7" Type="http://schemas.openxmlformats.org/officeDocument/2006/relationships/hyperlink" Target="https://pixabay.com/en/check-correct-green-mark-tick-157822/" TargetMode="Externa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7.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hyperlink" Target="https://pxhere.com/ko/photo/926037"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652303"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th/photo/1370535"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th/photo/1370535" TargetMode="External"/><Relationship Id="rId2" Type="http://schemas.openxmlformats.org/officeDocument/2006/relationships/image" Target="../media/image5.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th/photo/1370535"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th/photo/1370535"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hyperlink" Target="https://pixabay.com/en/geometry-mathematics-cube-1023846/"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en.wikipedia.org/wiki/File:Biscayne_underwater_NPS1.jpg" TargetMode="External"/><Relationship Id="rId7"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16000" b="-16000"/>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48647">
            <a:off x="5472709" y="1548556"/>
            <a:ext cx="4868108" cy="2701800"/>
          </a:xfrm>
          <a:prstGeom prst="rect">
            <a:avLst/>
          </a:prstGeom>
        </p:spPr>
      </p:pic>
      <p:sp>
        <p:nvSpPr>
          <p:cNvPr id="8" name="Dreptunghi 7">
            <a:extLst>
              <a:ext uri="{FF2B5EF4-FFF2-40B4-BE49-F238E27FC236}">
                <a16:creationId xmlns:a16="http://schemas.microsoft.com/office/drawing/2014/main" id="{76821193-F1AE-4D3F-B811-B94D29281B55}"/>
              </a:ext>
            </a:extLst>
          </p:cNvPr>
          <p:cNvSpPr/>
          <p:nvPr/>
        </p:nvSpPr>
        <p:spPr>
          <a:xfrm>
            <a:off x="1944063" y="165554"/>
            <a:ext cx="7832125" cy="1323439"/>
          </a:xfrm>
          <a:prstGeom prst="rect">
            <a:avLst/>
          </a:prstGeom>
          <a:noFill/>
        </p:spPr>
        <p:txBody>
          <a:bodyPr wrap="square" lIns="91440" tIns="45720" rIns="91440" bIns="45720">
            <a:spAutoFit/>
            <a:scene3d>
              <a:camera prst="perspectiveRight"/>
              <a:lightRig rig="threePt" dir="t"/>
            </a:scene3d>
          </a:bodyPr>
          <a:lstStyle/>
          <a:p>
            <a:pPr algn="ctr"/>
            <a:r>
              <a:rPr lang="en-US" sz="80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erlin Sans FB" panose="020E0602020502020306" pitchFamily="34" charset="0"/>
              </a:rPr>
              <a:t>Metoda</a:t>
            </a:r>
            <a:r>
              <a:rPr lang="en-US" sz="8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erlin Sans FB" panose="020E0602020502020306" pitchFamily="34" charset="0"/>
              </a:rPr>
              <a:t> Greedy</a:t>
            </a:r>
          </a:p>
        </p:txBody>
      </p:sp>
      <p:sp>
        <p:nvSpPr>
          <p:cNvPr id="3" name="TextBox 2">
            <a:extLst>
              <a:ext uri="{FF2B5EF4-FFF2-40B4-BE49-F238E27FC236}">
                <a16:creationId xmlns:a16="http://schemas.microsoft.com/office/drawing/2014/main" id="{DE192949-B652-4D00-943F-1A825FEC2B34}"/>
              </a:ext>
            </a:extLst>
          </p:cNvPr>
          <p:cNvSpPr txBox="1"/>
          <p:nvPr/>
        </p:nvSpPr>
        <p:spPr>
          <a:xfrm>
            <a:off x="1694032" y="2005022"/>
            <a:ext cx="4087643" cy="2800767"/>
          </a:xfrm>
          <a:prstGeom prst="rect">
            <a:avLst/>
          </a:prstGeom>
          <a:noFill/>
        </p:spPr>
        <p:txBody>
          <a:bodyPr wrap="square" rtlCol="0">
            <a:spAutoFit/>
          </a:bodyPr>
          <a:lstStyle/>
          <a:p>
            <a:r>
              <a:rPr lang="ro-RO" sz="1600" b="1" u="sng" dirty="0"/>
              <a:t>Proiect realizat de:</a:t>
            </a:r>
          </a:p>
          <a:p>
            <a:endParaRPr lang="ro-RO" sz="1600" b="1" dirty="0"/>
          </a:p>
          <a:p>
            <a:r>
              <a:rPr lang="en-US" sz="1600" b="1" dirty="0" err="1"/>
              <a:t>Anghelu</a:t>
            </a:r>
            <a:r>
              <a:rPr lang="ro-RO" sz="1600" b="1" dirty="0"/>
              <a:t>ș Crina-Cosmina</a:t>
            </a:r>
          </a:p>
          <a:p>
            <a:r>
              <a:rPr lang="ro-RO" sz="1600" b="1" dirty="0"/>
              <a:t>Comnoiu Annelore</a:t>
            </a:r>
          </a:p>
          <a:p>
            <a:r>
              <a:rPr lang="ro-RO" sz="1600" b="1" dirty="0"/>
              <a:t>Ivan Rareș Cosmin</a:t>
            </a:r>
          </a:p>
          <a:p>
            <a:r>
              <a:rPr lang="ro-RO" sz="1600" b="1" dirty="0"/>
              <a:t>Macovei Răzvan Ionuț</a:t>
            </a:r>
          </a:p>
          <a:p>
            <a:r>
              <a:rPr lang="ro-RO" sz="1600" b="1" dirty="0"/>
              <a:t>Mocanu Maria-Alexandra</a:t>
            </a:r>
          </a:p>
          <a:p>
            <a:r>
              <a:rPr lang="ro-RO" sz="1600" b="1" dirty="0"/>
              <a:t>Morariu Adrian-Ștefan</a:t>
            </a:r>
          </a:p>
          <a:p>
            <a:r>
              <a:rPr lang="ro-RO" sz="1600" b="1" dirty="0"/>
              <a:t>Morariu Alexandru Mihai</a:t>
            </a:r>
          </a:p>
          <a:p>
            <a:r>
              <a:rPr lang="ro-RO" sz="1600" b="1" dirty="0"/>
              <a:t>Oltean Bianca</a:t>
            </a:r>
          </a:p>
          <a:p>
            <a:r>
              <a:rPr lang="ro-RO" sz="1600" b="1" dirty="0"/>
              <a:t>Oltean Miruna</a:t>
            </a:r>
            <a:endParaRPr lang="en-US" sz="1600" b="1" dirty="0"/>
          </a:p>
        </p:txBody>
      </p:sp>
    </p:spTree>
    <p:custDataLst>
      <p:tags r:id="rId1"/>
    </p:custDataLst>
    <p:extLst>
      <p:ext uri="{BB962C8B-B14F-4D97-AF65-F5344CB8AC3E}">
        <p14:creationId xmlns:p14="http://schemas.microsoft.com/office/powerpoint/2010/main" val="4235383485"/>
      </p:ext>
    </p:extLst>
  </p:cSld>
  <p:clrMapOvr>
    <a:masterClrMapping/>
  </p:clrMapOvr>
  <p:transition spd="slow" advTm="3327">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75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extLst>
              <a:ext uri="{BEBA8EAE-BF5A-486C-A8C5-ECC9F3942E4B}">
                <a14:imgProps xmlns:a14="http://schemas.microsoft.com/office/drawing/2010/main">
                  <a14:imgLayer r:embed="rId3">
                    <a14:imgEffect>
                      <a14:sharpenSoften amount="-56000"/>
                    </a14:imgEffect>
                    <a14:imgEffect>
                      <a14:brightnessContrast bright="-20000"/>
                    </a14:imgEffect>
                  </a14:imgLayer>
                </a14:imgProps>
              </a:ext>
              <a:ext uri="{837473B0-CC2E-450A-ABE3-18F120FF3D39}">
                <a1611:picAttrSrcUrl xmlns:a1611="http://schemas.microsoft.com/office/drawing/2016/11/main" r:id="rId4"/>
              </a:ext>
            </a:extLst>
          </a:blip>
          <a:srcRect/>
          <a:stretch>
            <a:fillRect t="-1000" b="-1000"/>
          </a:stretch>
        </a:blip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8A4005B8-C9C2-49FA-ADFA-1399840ED9E3}"/>
              </a:ext>
            </a:extLst>
          </p:cNvPr>
          <p:cNvSpPr txBox="1"/>
          <p:nvPr/>
        </p:nvSpPr>
        <p:spPr>
          <a:xfrm>
            <a:off x="390617" y="412830"/>
            <a:ext cx="11585360" cy="4524315"/>
          </a:xfrm>
          <a:prstGeom prst="rect">
            <a:avLst/>
          </a:prstGeom>
          <a:noFill/>
        </p:spPr>
        <p:txBody>
          <a:bodyPr wrap="square" rtlCol="0">
            <a:spAutoFit/>
          </a:bodyPr>
          <a:lstStyle/>
          <a:p>
            <a:pPr algn="just"/>
            <a:r>
              <a:rPr lang="en-US" u="sng" dirty="0">
                <a:solidFill>
                  <a:schemeClr val="bg1"/>
                </a:solidFill>
                <a:latin typeface="Bahnschrift" panose="020B0502040204020203" pitchFamily="34" charset="0"/>
              </a:rPr>
              <a:t>Input</a:t>
            </a:r>
            <a:r>
              <a:rPr lang="ro-RO" u="sng" dirty="0">
                <a:solidFill>
                  <a:schemeClr val="bg1"/>
                </a:solidFill>
                <a:latin typeface="Bahnschrift" panose="020B0502040204020203" pitchFamily="34" charset="0"/>
              </a:rPr>
              <a:t>:</a:t>
            </a:r>
            <a:endParaRPr lang="en-US" u="sng" dirty="0">
              <a:solidFill>
                <a:schemeClr val="bg1"/>
              </a:solidFill>
              <a:latin typeface="Bahnschrift" panose="020B0502040204020203" pitchFamily="34" charset="0"/>
            </a:endParaRPr>
          </a:p>
          <a:p>
            <a:pPr algn="just"/>
            <a:r>
              <a:rPr lang="en-US" dirty="0">
                <a:solidFill>
                  <a:schemeClr val="bg1"/>
                </a:solidFill>
                <a:latin typeface="Bahnschrift" panose="020B0502040204020203" pitchFamily="34" charset="0"/>
              </a:rPr>
              <a:t>	P</a:t>
            </a:r>
            <a:r>
              <a:rPr lang="ro-RO" dirty="0">
                <a:solidFill>
                  <a:schemeClr val="bg1"/>
                </a:solidFill>
                <a:latin typeface="Bahnschrift" panose="020B0502040204020203" pitchFamily="34" charset="0"/>
              </a:rPr>
              <a:t>e p</a:t>
            </a:r>
            <a:r>
              <a:rPr lang="en-US" dirty="0" err="1">
                <a:solidFill>
                  <a:schemeClr val="bg1"/>
                </a:solidFill>
                <a:latin typeface="Bahnschrift" panose="020B0502040204020203" pitchFamily="34" charset="0"/>
              </a:rPr>
              <a:t>rima</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linie</a:t>
            </a:r>
            <a:r>
              <a:rPr lang="en-US" dirty="0">
                <a:solidFill>
                  <a:schemeClr val="bg1"/>
                </a:solidFill>
                <a:latin typeface="Bahnschrift" panose="020B0502040204020203" pitchFamily="34" charset="0"/>
              </a:rPr>
              <a:t> se d</a:t>
            </a:r>
            <a:r>
              <a:rPr lang="ro-RO" dirty="0">
                <a:solidFill>
                  <a:schemeClr val="bg1"/>
                </a:solidFill>
                <a:latin typeface="Bahnschrift" panose="020B0502040204020203" pitchFamily="34" charset="0"/>
              </a:rPr>
              <a:t>ă</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numărul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peștilor</a:t>
            </a:r>
            <a:r>
              <a:rPr lang="en-US" dirty="0">
                <a:solidFill>
                  <a:schemeClr val="bg1"/>
                </a:solidFill>
                <a:latin typeface="Bahnschrift" panose="020B0502040204020203" pitchFamily="34" charset="0"/>
              </a:rPr>
              <a:t> din </a:t>
            </a:r>
            <a:r>
              <a:rPr lang="en-US" dirty="0" err="1">
                <a:solidFill>
                  <a:schemeClr val="bg1"/>
                </a:solidFill>
                <a:latin typeface="Bahnschrift" panose="020B0502040204020203" pitchFamily="34" charset="0"/>
              </a:rPr>
              <a:t>acvariu</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Numărul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trebuie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să</a:t>
            </a:r>
            <a:r>
              <a:rPr lang="en-US" dirty="0">
                <a:solidFill>
                  <a:schemeClr val="bg1"/>
                </a:solidFill>
                <a:latin typeface="Bahnschrift" panose="020B0502040204020203" pitchFamily="34" charset="0"/>
              </a:rPr>
              <a:t> fie ≥ 2)</a:t>
            </a:r>
          </a:p>
          <a:p>
            <a:pPr algn="just"/>
            <a:endParaRPr lang="en-US" dirty="0">
              <a:solidFill>
                <a:schemeClr val="bg1"/>
              </a:solidFill>
              <a:latin typeface="Bahnschrift" panose="020B0502040204020203" pitchFamily="34" charset="0"/>
            </a:endParaRPr>
          </a:p>
          <a:p>
            <a:pPr algn="just"/>
            <a:r>
              <a:rPr lang="en-US" u="sng" dirty="0">
                <a:solidFill>
                  <a:schemeClr val="bg1"/>
                </a:solidFill>
                <a:latin typeface="Bahnschrift" panose="020B0502040204020203" pitchFamily="34" charset="0"/>
              </a:rPr>
              <a:t>Output</a:t>
            </a:r>
            <a:r>
              <a:rPr lang="ro-RO" u="sng" dirty="0">
                <a:solidFill>
                  <a:schemeClr val="bg1"/>
                </a:solidFill>
                <a:latin typeface="Bahnschrift" panose="020B0502040204020203" pitchFamily="34" charset="0"/>
              </a:rPr>
              <a:t>:</a:t>
            </a:r>
            <a:endParaRPr lang="en-US" u="sng" dirty="0">
              <a:solidFill>
                <a:schemeClr val="bg1"/>
              </a:solidFill>
              <a:latin typeface="Bahnschrift" panose="020B0502040204020203" pitchFamily="34" charset="0"/>
            </a:endParaRPr>
          </a:p>
          <a:p>
            <a:pPr algn="just"/>
            <a:r>
              <a:rPr lang="ro-RO" dirty="0">
                <a:solidFill>
                  <a:schemeClr val="bg1"/>
                </a:solidFill>
                <a:latin typeface="Bahnschrift" panose="020B0502040204020203" pitchFamily="34" charset="0"/>
              </a:rPr>
              <a:t> </a:t>
            </a:r>
            <a:r>
              <a:rPr lang="en-US" dirty="0">
                <a:solidFill>
                  <a:schemeClr val="bg1"/>
                </a:solidFill>
                <a:latin typeface="Bahnschrift" panose="020B0502040204020203" pitchFamily="34" charset="0"/>
              </a:rPr>
              <a:t>	</a:t>
            </a:r>
            <a:r>
              <a:rPr lang="ro-RO" dirty="0">
                <a:solidFill>
                  <a:schemeClr val="bg1"/>
                </a:solidFill>
                <a:latin typeface="Bahnschrift" panose="020B0502040204020203" pitchFamily="34" charset="0"/>
              </a:rPr>
              <a:t>Se </a:t>
            </a:r>
            <a:r>
              <a:rPr lang="en-US" dirty="0" err="1">
                <a:solidFill>
                  <a:schemeClr val="bg1"/>
                </a:solidFill>
                <a:latin typeface="Bahnschrift" panose="020B0502040204020203" pitchFamily="34" charset="0"/>
              </a:rPr>
              <a:t>va</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afișa</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răspunsul</a:t>
            </a:r>
            <a:r>
              <a:rPr lang="en-US" dirty="0">
                <a:solidFill>
                  <a:schemeClr val="bg1"/>
                </a:solidFill>
                <a:latin typeface="Bahnschrift" panose="020B0502040204020203" pitchFamily="34" charset="0"/>
              </a:rPr>
              <a:t>: -1 </a:t>
            </a:r>
            <a:r>
              <a:rPr lang="en-US" dirty="0" err="1">
                <a:solidFill>
                  <a:schemeClr val="bg1"/>
                </a:solidFill>
                <a:latin typeface="Bahnschrift" panose="020B0502040204020203" pitchFamily="34" charset="0"/>
              </a:rPr>
              <a:t>dacă</a:t>
            </a:r>
            <a:r>
              <a:rPr lang="en-US" dirty="0">
                <a:solidFill>
                  <a:schemeClr val="bg1"/>
                </a:solidFill>
                <a:latin typeface="Bahnschrift" panose="020B0502040204020203" pitchFamily="34" charset="0"/>
              </a:rPr>
              <a:t> nu </a:t>
            </a:r>
            <a:r>
              <a:rPr lang="en-US" dirty="0" err="1">
                <a:solidFill>
                  <a:schemeClr val="bg1"/>
                </a:solidFill>
                <a:latin typeface="Bahnschrift" panose="020B0502040204020203" pitchFamily="34" charset="0"/>
              </a:rPr>
              <a:t>există</a:t>
            </a:r>
            <a:r>
              <a:rPr lang="en-US" dirty="0">
                <a:solidFill>
                  <a:schemeClr val="bg1"/>
                </a:solidFill>
                <a:latin typeface="Bahnschrift" panose="020B0502040204020203" pitchFamily="34" charset="0"/>
              </a:rPr>
              <a:t> piranha </a:t>
            </a:r>
            <a:r>
              <a:rPr lang="en-US" dirty="0" err="1">
                <a:solidFill>
                  <a:schemeClr val="bg1"/>
                </a:solidFill>
                <a:latin typeface="Bahnschrift" panose="020B0502040204020203" pitchFamily="34" charset="0"/>
              </a:rPr>
              <a:t>dominanți</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în</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acvariu</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sau</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indexul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oricărui</a:t>
            </a:r>
            <a:r>
              <a:rPr lang="en-US" dirty="0">
                <a:solidFill>
                  <a:schemeClr val="bg1"/>
                </a:solidFill>
                <a:latin typeface="Bahnschrift" panose="020B0502040204020203" pitchFamily="34" charset="0"/>
              </a:rPr>
              <a:t> pe</a:t>
            </a:r>
            <a:r>
              <a:rPr lang="ro-RO" dirty="0">
                <a:solidFill>
                  <a:schemeClr val="bg1"/>
                </a:solidFill>
                <a:latin typeface="Bahnschrift" panose="020B0502040204020203" pitchFamily="34" charset="0"/>
              </a:rPr>
              <a:t>ș</a:t>
            </a:r>
            <a:r>
              <a:rPr lang="en-US" dirty="0">
                <a:solidFill>
                  <a:schemeClr val="bg1"/>
                </a:solidFill>
                <a:latin typeface="Bahnschrift" panose="020B0502040204020203" pitchFamily="34" charset="0"/>
              </a:rPr>
              <a:t>t</a:t>
            </a:r>
            <a:r>
              <a:rPr lang="ro-RO" dirty="0">
                <a:solidFill>
                  <a:schemeClr val="bg1"/>
                </a:solidFill>
                <a:latin typeface="Bahnschrift" panose="020B0502040204020203" pitchFamily="34" charset="0"/>
              </a:rPr>
              <a:t>e </a:t>
            </a:r>
            <a:r>
              <a:rPr lang="en-US" dirty="0">
                <a:solidFill>
                  <a:schemeClr val="bg1"/>
                </a:solidFill>
                <a:latin typeface="Bahnschrift" panose="020B0502040204020203" pitchFamily="34" charset="0"/>
              </a:rPr>
              <a:t>dominant </a:t>
            </a:r>
            <a:r>
              <a:rPr lang="en-US" dirty="0" err="1">
                <a:solidFill>
                  <a:schemeClr val="bg1"/>
                </a:solidFill>
                <a:latin typeface="Bahnschrift" panose="020B0502040204020203" pitchFamily="34" charset="0"/>
              </a:rPr>
              <a:t>dacă</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există</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Dacă</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există</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mai</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multe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răspunsuri</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corecte</a:t>
            </a:r>
            <a:r>
              <a:rPr lang="en-US" dirty="0">
                <a:solidFill>
                  <a:schemeClr val="bg1"/>
                </a:solidFill>
                <a:latin typeface="Bahnschrift" panose="020B0502040204020203" pitchFamily="34" charset="0"/>
              </a:rPr>
              <a:t> se </a:t>
            </a:r>
            <a:r>
              <a:rPr lang="en-US" dirty="0" err="1">
                <a:solidFill>
                  <a:schemeClr val="bg1"/>
                </a:solidFill>
                <a:latin typeface="Bahnschrift" panose="020B0502040204020203" pitchFamily="34" charset="0"/>
              </a:rPr>
              <a:t>poate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alege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oricare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dintre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acestea</a:t>
            </a:r>
            <a:r>
              <a:rPr lang="en-US" dirty="0">
                <a:solidFill>
                  <a:schemeClr val="bg1"/>
                </a:solidFill>
                <a:latin typeface="Bahnschrift" panose="020B0502040204020203" pitchFamily="34" charset="0"/>
              </a:rPr>
              <a:t>.</a:t>
            </a:r>
            <a:endParaRPr lang="ro-RO" dirty="0">
              <a:solidFill>
                <a:schemeClr val="bg1"/>
              </a:solidFill>
              <a:latin typeface="Bahnschrift" panose="020B0502040204020203" pitchFamily="34" charset="0"/>
            </a:endParaRPr>
          </a:p>
          <a:p>
            <a:pPr algn="just"/>
            <a:endParaRPr lang="en-US" dirty="0">
              <a:solidFill>
                <a:schemeClr val="bg1"/>
              </a:solidFill>
              <a:latin typeface="Bahnschrift" panose="020B0502040204020203" pitchFamily="34" charset="0"/>
            </a:endParaRPr>
          </a:p>
          <a:p>
            <a:pPr algn="just"/>
            <a:r>
              <a:rPr lang="en-US" dirty="0">
                <a:solidFill>
                  <a:schemeClr val="bg1"/>
                </a:solidFill>
                <a:latin typeface="Bahnschrift" panose="020B0502040204020203" pitchFamily="34" charset="0"/>
              </a:rPr>
              <a:t>De </a:t>
            </a:r>
            <a:r>
              <a:rPr lang="en-US" dirty="0" err="1">
                <a:solidFill>
                  <a:schemeClr val="bg1"/>
                </a:solidFill>
                <a:latin typeface="Bahnschrift" panose="020B0502040204020203" pitchFamily="34" charset="0"/>
              </a:rPr>
              <a:t>exemplu</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dacă</a:t>
            </a:r>
            <a:r>
              <a:rPr lang="en-US" dirty="0">
                <a:solidFill>
                  <a:schemeClr val="bg1"/>
                </a:solidFill>
                <a:latin typeface="Bahnschrift" panose="020B0502040204020203" pitchFamily="34" charset="0"/>
              </a:rPr>
              <a:t> a=[3, 3, 5*, 4, 5], </a:t>
            </a:r>
            <a:r>
              <a:rPr lang="en-US" dirty="0" err="1">
                <a:solidFill>
                  <a:schemeClr val="bg1"/>
                </a:solidFill>
                <a:latin typeface="Bahnschrift" panose="020B0502040204020203" pitchFamily="34" charset="0"/>
              </a:rPr>
              <a:t>atunci</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cel</a:t>
            </a:r>
            <a:r>
              <a:rPr lang="en-US" dirty="0">
                <a:solidFill>
                  <a:schemeClr val="bg1"/>
                </a:solidFill>
                <a:latin typeface="Bahnschrift" panose="020B0502040204020203" pitchFamily="34" charset="0"/>
              </a:rPr>
              <a:t> de-al </a:t>
            </a:r>
            <a:r>
              <a:rPr lang="en-US" dirty="0" err="1">
                <a:solidFill>
                  <a:schemeClr val="bg1"/>
                </a:solidFill>
                <a:latin typeface="Bahnschrift" panose="020B0502040204020203" pitchFamily="34" charset="0"/>
              </a:rPr>
              <a:t>treilea</a:t>
            </a:r>
            <a:r>
              <a:rPr lang="en-US" dirty="0">
                <a:solidFill>
                  <a:schemeClr val="bg1"/>
                </a:solidFill>
                <a:latin typeface="Bahnschrift" panose="020B0502040204020203" pitchFamily="34" charset="0"/>
              </a:rPr>
              <a:t> pe</a:t>
            </a:r>
            <a:r>
              <a:rPr lang="ro-RO" dirty="0">
                <a:solidFill>
                  <a:schemeClr val="bg1"/>
                </a:solidFill>
                <a:latin typeface="Bahnschrift" panose="020B0502040204020203" pitchFamily="34" charset="0"/>
              </a:rPr>
              <a:t>ș</a:t>
            </a:r>
            <a:r>
              <a:rPr lang="en-US" dirty="0" err="1">
                <a:solidFill>
                  <a:schemeClr val="bg1"/>
                </a:solidFill>
                <a:latin typeface="Bahnschrift" panose="020B0502040204020203" pitchFamily="34" charset="0"/>
              </a:rPr>
              <a:t>te</a:t>
            </a:r>
            <a:r>
              <a:rPr lang="en-US" dirty="0">
                <a:solidFill>
                  <a:schemeClr val="bg1"/>
                </a:solidFill>
                <a:latin typeface="Bahnschrift" panose="020B0502040204020203" pitchFamily="34" charset="0"/>
              </a:rPr>
              <a:t> </a:t>
            </a:r>
            <a:r>
              <a:rPr lang="ro-RO" dirty="0">
                <a:solidFill>
                  <a:schemeClr val="bg1"/>
                </a:solidFill>
                <a:latin typeface="Bahnschrift" panose="020B0502040204020203" pitchFamily="34" charset="0"/>
              </a:rPr>
              <a:t>poate </a:t>
            </a:r>
            <a:r>
              <a:rPr lang="en-US" dirty="0" err="1">
                <a:solidFill>
                  <a:schemeClr val="bg1"/>
                </a:solidFill>
                <a:latin typeface="Bahnschrift" panose="020B0502040204020203" pitchFamily="34" charset="0"/>
              </a:rPr>
              <a:t>reprezenta</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peștele</a:t>
            </a:r>
            <a:r>
              <a:rPr lang="en-US" dirty="0">
                <a:solidFill>
                  <a:schemeClr val="bg1"/>
                </a:solidFill>
                <a:latin typeface="Bahnschrift" panose="020B0502040204020203" pitchFamily="34" charset="0"/>
              </a:rPr>
              <a:t> dominant.</a:t>
            </a:r>
          </a:p>
          <a:p>
            <a:pPr algn="just"/>
            <a:endParaRPr lang="en-US" dirty="0">
              <a:solidFill>
                <a:schemeClr val="bg1"/>
              </a:solidFill>
              <a:latin typeface="Bahnschrift" panose="020B0502040204020203" pitchFamily="34" charset="0"/>
            </a:endParaRPr>
          </a:p>
          <a:p>
            <a:pPr algn="just"/>
            <a:r>
              <a:rPr lang="en-US" u="sng" dirty="0">
                <a:solidFill>
                  <a:schemeClr val="bg1"/>
                </a:solidFill>
                <a:latin typeface="Bahnschrift" panose="020B0502040204020203" pitchFamily="34" charset="0"/>
              </a:rPr>
              <a:t>EXPLICAȚIE</a:t>
            </a:r>
          </a:p>
          <a:p>
            <a:pPr algn="just"/>
            <a:r>
              <a:rPr lang="ro-RO"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Peștele</a:t>
            </a:r>
            <a:r>
              <a:rPr lang="en-US" dirty="0">
                <a:solidFill>
                  <a:schemeClr val="bg1"/>
                </a:solidFill>
                <a:latin typeface="Bahnschrift" panose="020B0502040204020203" pitchFamily="34" charset="0"/>
              </a:rPr>
              <a:t> de pe </a:t>
            </a:r>
            <a:r>
              <a:rPr lang="en-US" dirty="0" err="1">
                <a:solidFill>
                  <a:schemeClr val="bg1"/>
                </a:solidFill>
                <a:latin typeface="Bahnschrift" panose="020B0502040204020203" pitchFamily="34" charset="0"/>
              </a:rPr>
              <a:t>poziția</a:t>
            </a:r>
            <a:r>
              <a:rPr lang="en-US" dirty="0">
                <a:solidFill>
                  <a:schemeClr val="bg1"/>
                </a:solidFill>
                <a:latin typeface="Bahnschrift" panose="020B0502040204020203" pitchFamily="34" charset="0"/>
              </a:rPr>
              <a:t> a 3-a </a:t>
            </a:r>
            <a:r>
              <a:rPr lang="en-US" dirty="0" err="1">
                <a:solidFill>
                  <a:schemeClr val="bg1"/>
                </a:solidFill>
                <a:latin typeface="Bahnschrift" panose="020B0502040204020203" pitchFamily="34" charset="0"/>
              </a:rPr>
              <a:t>îl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poate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mânca</a:t>
            </a:r>
            <a:r>
              <a:rPr lang="en-US" dirty="0">
                <a:solidFill>
                  <a:schemeClr val="bg1"/>
                </a:solidFill>
                <a:latin typeface="Bahnschrift" panose="020B0502040204020203" pitchFamily="34" charset="0"/>
              </a:rPr>
              <a:t> pe </a:t>
            </a:r>
            <a:r>
              <a:rPr lang="en-US" dirty="0" err="1">
                <a:solidFill>
                  <a:schemeClr val="bg1"/>
                </a:solidFill>
                <a:latin typeface="Bahnschrift" panose="020B0502040204020203" pitchFamily="34" charset="0"/>
              </a:rPr>
              <a:t>cel</a:t>
            </a:r>
            <a:r>
              <a:rPr lang="en-US" dirty="0">
                <a:solidFill>
                  <a:schemeClr val="bg1"/>
                </a:solidFill>
                <a:latin typeface="Bahnschrift" panose="020B0502040204020203" pitchFamily="34" charset="0"/>
              </a:rPr>
              <a:t> de pe </a:t>
            </a:r>
            <a:r>
              <a:rPr lang="en-US" dirty="0" err="1">
                <a:solidFill>
                  <a:schemeClr val="bg1"/>
                </a:solidFill>
                <a:latin typeface="Bahnschrift" panose="020B0502040204020203" pitchFamily="34" charset="0"/>
              </a:rPr>
              <a:t>poziția</a:t>
            </a:r>
            <a:r>
              <a:rPr lang="en-US" dirty="0">
                <a:solidFill>
                  <a:schemeClr val="bg1"/>
                </a:solidFill>
                <a:latin typeface="Bahnschrift" panose="020B0502040204020203" pitchFamily="34" charset="0"/>
              </a:rPr>
              <a:t> a 2-a </a:t>
            </a:r>
            <a:r>
              <a:rPr lang="en-US" dirty="0" err="1">
                <a:solidFill>
                  <a:schemeClr val="bg1"/>
                </a:solidFill>
                <a:latin typeface="Bahnschrift" panose="020B0502040204020203" pitchFamily="34" charset="0"/>
              </a:rPr>
              <a:t>și</a:t>
            </a:r>
            <a:r>
              <a:rPr lang="en-US" dirty="0">
                <a:solidFill>
                  <a:schemeClr val="bg1"/>
                </a:solidFill>
                <a:latin typeface="Bahnschrift" panose="020B0502040204020203" pitchFamily="34" charset="0"/>
              </a:rPr>
              <a:t> a </a:t>
            </a:r>
            <a:r>
              <a:rPr lang="en-US" dirty="0" err="1">
                <a:solidFill>
                  <a:schemeClr val="bg1"/>
                </a:solidFill>
                <a:latin typeface="Bahnschrift" panose="020B0502040204020203" pitchFamily="34" charset="0"/>
              </a:rPr>
              <a:t>devine</a:t>
            </a:r>
            <a:r>
              <a:rPr lang="en-US" dirty="0">
                <a:solidFill>
                  <a:schemeClr val="bg1"/>
                </a:solidFill>
                <a:latin typeface="Bahnschrift" panose="020B0502040204020203" pitchFamily="34" charset="0"/>
              </a:rPr>
              <a:t> [3, 6*, 4, 5]</a:t>
            </a:r>
          </a:p>
          <a:p>
            <a:pPr algn="just"/>
            <a:r>
              <a:rPr lang="ro-RO"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Peștele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aflat</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acum</a:t>
            </a:r>
            <a:r>
              <a:rPr lang="en-US" dirty="0">
                <a:solidFill>
                  <a:schemeClr val="bg1"/>
                </a:solidFill>
                <a:latin typeface="Bahnschrift" panose="020B0502040204020203" pitchFamily="34" charset="0"/>
              </a:rPr>
              <a:t> pe </a:t>
            </a:r>
            <a:r>
              <a:rPr lang="en-US" dirty="0" err="1">
                <a:solidFill>
                  <a:schemeClr val="bg1"/>
                </a:solidFill>
                <a:latin typeface="Bahnschrift" panose="020B0502040204020203" pitchFamily="34" charset="0"/>
              </a:rPr>
              <a:t>poziția</a:t>
            </a:r>
            <a:r>
              <a:rPr lang="en-US" dirty="0">
                <a:solidFill>
                  <a:schemeClr val="bg1"/>
                </a:solidFill>
                <a:latin typeface="Bahnschrift" panose="020B0502040204020203" pitchFamily="34" charset="0"/>
              </a:rPr>
              <a:t> a 2-a </a:t>
            </a:r>
            <a:r>
              <a:rPr lang="en-US" dirty="0" err="1">
                <a:solidFill>
                  <a:schemeClr val="bg1"/>
                </a:solidFill>
                <a:latin typeface="Bahnschrift" panose="020B0502040204020203" pitchFamily="34" charset="0"/>
              </a:rPr>
              <a:t>îl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mănâncă</a:t>
            </a:r>
            <a:r>
              <a:rPr lang="en-US" dirty="0">
                <a:solidFill>
                  <a:schemeClr val="bg1"/>
                </a:solidFill>
                <a:latin typeface="Bahnschrift" panose="020B0502040204020203" pitchFamily="34" charset="0"/>
              </a:rPr>
              <a:t> pe </a:t>
            </a:r>
            <a:r>
              <a:rPr lang="en-US" dirty="0" err="1">
                <a:solidFill>
                  <a:schemeClr val="bg1"/>
                </a:solidFill>
                <a:latin typeface="Bahnschrift" panose="020B0502040204020203" pitchFamily="34" charset="0"/>
              </a:rPr>
              <a:t>cel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aflat</a:t>
            </a:r>
            <a:r>
              <a:rPr lang="en-US" dirty="0">
                <a:solidFill>
                  <a:schemeClr val="bg1"/>
                </a:solidFill>
                <a:latin typeface="Bahnschrift" panose="020B0502040204020203" pitchFamily="34" charset="0"/>
              </a:rPr>
              <a:t> pe </a:t>
            </a:r>
            <a:r>
              <a:rPr lang="en-US" dirty="0" err="1">
                <a:solidFill>
                  <a:schemeClr val="bg1"/>
                </a:solidFill>
                <a:latin typeface="Bahnschrift" panose="020B0502040204020203" pitchFamily="34" charset="0"/>
              </a:rPr>
              <a:t>poziția</a:t>
            </a:r>
            <a:r>
              <a:rPr lang="en-US" dirty="0">
                <a:solidFill>
                  <a:schemeClr val="bg1"/>
                </a:solidFill>
                <a:latin typeface="Bahnschrift" panose="020B0502040204020203" pitchFamily="34" charset="0"/>
              </a:rPr>
              <a:t> a 3-a </a:t>
            </a:r>
            <a:r>
              <a:rPr lang="en-US" dirty="0" err="1">
                <a:solidFill>
                  <a:schemeClr val="bg1"/>
                </a:solidFill>
                <a:latin typeface="Bahnschrift" panose="020B0502040204020203" pitchFamily="34" charset="0"/>
              </a:rPr>
              <a:t>și</a:t>
            </a:r>
            <a:r>
              <a:rPr lang="en-US" dirty="0">
                <a:solidFill>
                  <a:schemeClr val="bg1"/>
                </a:solidFill>
                <a:latin typeface="Bahnschrift" panose="020B0502040204020203" pitchFamily="34" charset="0"/>
              </a:rPr>
              <a:t> a </a:t>
            </a:r>
            <a:r>
              <a:rPr lang="en-US" dirty="0" err="1">
                <a:solidFill>
                  <a:schemeClr val="bg1"/>
                </a:solidFill>
                <a:latin typeface="Bahnschrift" panose="020B0502040204020203" pitchFamily="34" charset="0"/>
              </a:rPr>
              <a:t>devine</a:t>
            </a:r>
            <a:r>
              <a:rPr lang="en-US" dirty="0">
                <a:solidFill>
                  <a:schemeClr val="bg1"/>
                </a:solidFill>
                <a:latin typeface="Bahnschrift" panose="020B0502040204020203" pitchFamily="34" charset="0"/>
              </a:rPr>
              <a:t> [3, 7*, 5]</a:t>
            </a:r>
          </a:p>
          <a:p>
            <a:pPr algn="just"/>
            <a:r>
              <a:rPr lang="ro-RO"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Acum</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peștele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îl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mănâncă</a:t>
            </a:r>
            <a:r>
              <a:rPr lang="ro-RO" dirty="0">
                <a:solidFill>
                  <a:schemeClr val="bg1"/>
                </a:solidFill>
                <a:latin typeface="Bahnschrift" panose="020B0502040204020203" pitchFamily="34" charset="0"/>
              </a:rPr>
              <a:t> pe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primul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și</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devine</a:t>
            </a:r>
            <a:r>
              <a:rPr lang="en-US" dirty="0">
                <a:solidFill>
                  <a:schemeClr val="bg1"/>
                </a:solidFill>
                <a:latin typeface="Bahnschrift" panose="020B0502040204020203" pitchFamily="34" charset="0"/>
              </a:rPr>
              <a:t> [8*, 5]</a:t>
            </a:r>
          </a:p>
          <a:p>
            <a:pPr algn="just"/>
            <a:r>
              <a:rPr lang="ro-RO"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Peștele</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îl</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mănâncă</a:t>
            </a:r>
            <a:r>
              <a:rPr lang="en-US" dirty="0">
                <a:solidFill>
                  <a:schemeClr val="bg1"/>
                </a:solidFill>
                <a:latin typeface="Bahnschrift" panose="020B0502040204020203" pitchFamily="34" charset="0"/>
              </a:rPr>
              <a:t> pe </a:t>
            </a:r>
            <a:r>
              <a:rPr lang="en-US" dirty="0" err="1">
                <a:solidFill>
                  <a:schemeClr val="bg1"/>
                </a:solidFill>
                <a:latin typeface="Bahnschrift" panose="020B0502040204020203" pitchFamily="34" charset="0"/>
              </a:rPr>
              <a:t>cel</a:t>
            </a:r>
            <a:r>
              <a:rPr lang="en-US" dirty="0">
                <a:solidFill>
                  <a:schemeClr val="bg1"/>
                </a:solidFill>
                <a:latin typeface="Bahnschrift" panose="020B0502040204020203" pitchFamily="34" charset="0"/>
              </a:rPr>
              <a:t> de-al </a:t>
            </a:r>
            <a:r>
              <a:rPr lang="en-US" dirty="0" err="1">
                <a:solidFill>
                  <a:schemeClr val="bg1"/>
                </a:solidFill>
                <a:latin typeface="Bahnschrift" panose="020B0502040204020203" pitchFamily="34" charset="0"/>
              </a:rPr>
              <a:t>doilea</a:t>
            </a:r>
            <a:r>
              <a:rPr lang="en-US" dirty="0">
                <a:solidFill>
                  <a:schemeClr val="bg1"/>
                </a:solidFill>
                <a:latin typeface="Bahnschrift" panose="020B0502040204020203" pitchFamily="34" charset="0"/>
              </a:rPr>
              <a:t> </a:t>
            </a:r>
            <a:r>
              <a:rPr lang="en-US" dirty="0" err="1">
                <a:solidFill>
                  <a:schemeClr val="bg1"/>
                </a:solidFill>
                <a:latin typeface="Bahnschrift" panose="020B0502040204020203" pitchFamily="34" charset="0"/>
              </a:rPr>
              <a:t>și</a:t>
            </a:r>
            <a:r>
              <a:rPr lang="en-US" dirty="0">
                <a:solidFill>
                  <a:schemeClr val="bg1"/>
                </a:solidFill>
                <a:latin typeface="Bahnschrift" panose="020B0502040204020203" pitchFamily="34" charset="0"/>
              </a:rPr>
              <a:t> </a:t>
            </a:r>
            <a:r>
              <a:rPr lang="ro-RO" dirty="0">
                <a:solidFill>
                  <a:schemeClr val="bg1"/>
                </a:solidFill>
                <a:latin typeface="Bahnschrift" panose="020B0502040204020203" pitchFamily="34" charset="0"/>
              </a:rPr>
              <a:t>devine </a:t>
            </a:r>
            <a:r>
              <a:rPr lang="en-US" dirty="0">
                <a:solidFill>
                  <a:schemeClr val="bg1"/>
                </a:solidFill>
                <a:latin typeface="Bahnschrift" panose="020B0502040204020203" pitchFamily="34" charset="0"/>
              </a:rPr>
              <a:t>a=[9]</a:t>
            </a:r>
            <a:endParaRPr lang="ro-RO" dirty="0">
              <a:solidFill>
                <a:schemeClr val="bg1"/>
              </a:solidFill>
              <a:latin typeface="Bahnschrift" panose="020B0502040204020203" pitchFamily="34" charset="0"/>
            </a:endParaRPr>
          </a:p>
          <a:p>
            <a:pPr algn="just"/>
            <a:endParaRPr lang="ro-RO" dirty="0">
              <a:solidFill>
                <a:schemeClr val="bg1"/>
              </a:solidFill>
              <a:latin typeface="Bahnschrift" panose="020B0502040204020203" pitchFamily="34" charset="0"/>
            </a:endParaRPr>
          </a:p>
          <a:p>
            <a:pPr algn="just"/>
            <a:r>
              <a:rPr lang="ro-RO" dirty="0">
                <a:solidFill>
                  <a:schemeClr val="bg1"/>
                </a:solidFill>
                <a:latin typeface="Bahnschrift" panose="020B0502040204020203" pitchFamily="34" charset="0"/>
              </a:rPr>
              <a:t>Dacă a=</a:t>
            </a:r>
            <a:r>
              <a:rPr lang="en-US" dirty="0">
                <a:solidFill>
                  <a:schemeClr val="bg1"/>
                </a:solidFill>
                <a:latin typeface="Bahnschrift" panose="020B0502040204020203" pitchFamily="34" charset="0"/>
              </a:rPr>
              <a:t>[</a:t>
            </a:r>
            <a:r>
              <a:rPr lang="ro-RO" dirty="0">
                <a:solidFill>
                  <a:schemeClr val="bg1"/>
                </a:solidFill>
                <a:latin typeface="Bahnschrift" panose="020B0502040204020203" pitchFamily="34" charset="0"/>
              </a:rPr>
              <a:t>5,5,5</a:t>
            </a:r>
            <a:r>
              <a:rPr lang="en-US" dirty="0">
                <a:solidFill>
                  <a:schemeClr val="bg1"/>
                </a:solidFill>
                <a:latin typeface="Bahnschrift" panose="020B0502040204020203" pitchFamily="34" charset="0"/>
              </a:rPr>
              <a:t>]</a:t>
            </a:r>
            <a:r>
              <a:rPr lang="ro-RO" dirty="0">
                <a:solidFill>
                  <a:schemeClr val="bg1"/>
                </a:solidFill>
                <a:latin typeface="Bahnschrift" panose="020B0502040204020203" pitchFamily="34" charset="0"/>
              </a:rPr>
              <a:t> rezultatul afișat este -1 (pentru că mărimile peștilor sunt egale).</a:t>
            </a:r>
          </a:p>
        </p:txBody>
      </p:sp>
      <p:pic>
        <p:nvPicPr>
          <p:cNvPr id="4" name="Grafic 3" descr="Cercetare">
            <a:extLst>
              <a:ext uri="{FF2B5EF4-FFF2-40B4-BE49-F238E27FC236}">
                <a16:creationId xmlns:a16="http://schemas.microsoft.com/office/drawing/2014/main" id="{E4201D04-C69E-44DC-AD78-CA378F036D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383572">
            <a:off x="4325696" y="4960859"/>
            <a:ext cx="1563137" cy="1529705"/>
          </a:xfrm>
          <a:prstGeom prst="rect">
            <a:avLst/>
          </a:prstGeom>
        </p:spPr>
      </p:pic>
      <p:sp>
        <p:nvSpPr>
          <p:cNvPr id="3" name="Rectangle 2">
            <a:extLst>
              <a:ext uri="{FF2B5EF4-FFF2-40B4-BE49-F238E27FC236}">
                <a16:creationId xmlns:a16="http://schemas.microsoft.com/office/drawing/2014/main" id="{257F96A9-EFD8-4102-8B69-098058FFCCD8}"/>
              </a:ext>
            </a:extLst>
          </p:cNvPr>
          <p:cNvSpPr/>
          <p:nvPr/>
        </p:nvSpPr>
        <p:spPr>
          <a:xfrm>
            <a:off x="9648733" y="5169469"/>
            <a:ext cx="2152650" cy="1259905"/>
          </a:xfrm>
          <a:prstGeom prst="rect">
            <a:avLst/>
          </a:prstGeom>
          <a:blipFill>
            <a:blip r:embed="rId7">
              <a:extLst>
                <a:ext uri="{837473B0-CC2E-450A-ABE3-18F120FF3D39}">
                  <a1611:picAttrSrcUrl xmlns:a1611="http://schemas.microsoft.com/office/drawing/2016/11/main" r:id="rId8"/>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901E5A8-24E6-44E6-8CD8-559682862FA1}"/>
              </a:ext>
            </a:extLst>
          </p:cNvPr>
          <p:cNvSpPr txBox="1"/>
          <p:nvPr/>
        </p:nvSpPr>
        <p:spPr>
          <a:xfrm>
            <a:off x="390617" y="5399311"/>
            <a:ext cx="3929437" cy="400110"/>
          </a:xfrm>
          <a:prstGeom prst="rect">
            <a:avLst/>
          </a:prstGeom>
          <a:noFill/>
        </p:spPr>
        <p:txBody>
          <a:bodyPr wrap="square" rtlCol="0">
            <a:spAutoFit/>
          </a:bodyPr>
          <a:lstStyle/>
          <a:p>
            <a:r>
              <a:rPr lang="ro-RO" sz="2000" b="1" dirty="0">
                <a:solidFill>
                  <a:schemeClr val="bg1"/>
                </a:solidFill>
              </a:rPr>
              <a:t>Vezi implementarea problemei aici:</a:t>
            </a:r>
            <a:endParaRPr lang="en-US" sz="2000" b="1" dirty="0">
              <a:solidFill>
                <a:schemeClr val="bg1"/>
              </a:solidFill>
            </a:endParaRPr>
          </a:p>
        </p:txBody>
      </p:sp>
    </p:spTree>
    <p:extLst>
      <p:ext uri="{BB962C8B-B14F-4D97-AF65-F5344CB8AC3E}">
        <p14:creationId xmlns:p14="http://schemas.microsoft.com/office/powerpoint/2010/main" val="9177032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14000"/>
                    </a14:imgEffect>
                  </a14:imgLayer>
                </a14:imgProps>
              </a:ext>
              <a:ext uri="{837473B0-CC2E-450A-ABE3-18F120FF3D39}">
                <a1611:picAttrSrcUrl xmlns:a1611="http://schemas.microsoft.com/office/drawing/2016/11/main" r:id="rId4"/>
              </a:ext>
            </a:extLst>
          </a:blip>
          <a:srcRect/>
          <a:stretch>
            <a:fillRect t="-5000" b="-5000"/>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asetăText 7">
                <a:extLst>
                  <a:ext uri="{FF2B5EF4-FFF2-40B4-BE49-F238E27FC236}">
                    <a16:creationId xmlns:a16="http://schemas.microsoft.com/office/drawing/2014/main" id="{5F41F7C1-423D-4B95-AAEC-FCC82185140A}"/>
                  </a:ext>
                </a:extLst>
              </p:cNvPr>
              <p:cNvSpPr txBox="1"/>
              <p:nvPr/>
            </p:nvSpPr>
            <p:spPr>
              <a:xfrm>
                <a:off x="357187" y="1809749"/>
                <a:ext cx="11477625" cy="4524315"/>
              </a:xfrm>
              <a:prstGeom prst="rect">
                <a:avLst/>
              </a:prstGeom>
              <a:noFill/>
            </p:spPr>
            <p:txBody>
              <a:bodyPr wrap="square" rtlCol="0">
                <a:spAutoFit/>
              </a:bodyPr>
              <a:lstStyle/>
              <a:p>
                <a:pPr algn="just"/>
                <a:r>
                  <a:rPr lang="ro-RO" sz="2400" dirty="0">
                    <a:solidFill>
                      <a:schemeClr val="bg1"/>
                    </a:solidFill>
                    <a:latin typeface="Bahnschrift" panose="020B0502040204020203" pitchFamily="34" charset="0"/>
                  </a:rPr>
                  <a:t>Fie </a:t>
                </a:r>
                <a:r>
                  <a:rPr lang="en-US" sz="2400" dirty="0">
                    <a:solidFill>
                      <a:schemeClr val="bg1"/>
                    </a:solidFill>
                    <a:latin typeface="Bahnschrift" panose="020B0502040204020203" pitchFamily="34" charset="0"/>
                  </a:rPr>
                  <a:t>“</a:t>
                </a:r>
                <a:r>
                  <a:rPr lang="ro-RO" sz="2400" dirty="0">
                    <a:solidFill>
                      <a:schemeClr val="bg1"/>
                    </a:solidFill>
                    <a:latin typeface="Bahnschrift" panose="020B0502040204020203" pitchFamily="34" charset="0"/>
                  </a:rPr>
                  <a:t>a</a:t>
                </a:r>
                <a:r>
                  <a:rPr lang="en-US" sz="2400" dirty="0">
                    <a:solidFill>
                      <a:schemeClr val="bg1"/>
                    </a:solidFill>
                    <a:latin typeface="Bahnschrift" panose="020B0502040204020203" pitchFamily="34" charset="0"/>
                  </a:rPr>
                  <a:t>”</a:t>
                </a:r>
                <a:r>
                  <a:rPr lang="ro-RO" sz="2400" dirty="0">
                    <a:solidFill>
                      <a:schemeClr val="bg1"/>
                    </a:solidFill>
                    <a:latin typeface="Bahnschrift" panose="020B0502040204020203" pitchFamily="34" charset="0"/>
                  </a:rPr>
                  <a:t> vectorul în care reținem mărimile peștilor (</a:t>
                </a:r>
                <a14:m>
                  <m:oMath xmlns:m="http://schemas.openxmlformats.org/officeDocument/2006/math">
                    <m:sSub>
                      <m:sSubPr>
                        <m:ctrlPr>
                          <a:rPr lang="ro-RO" sz="2400" i="1" smtClean="0">
                            <a:solidFill>
                              <a:schemeClr val="bg1"/>
                            </a:solidFill>
                            <a:latin typeface="Cambria Math" panose="02040503050406030204" pitchFamily="18" charset="0"/>
                          </a:rPr>
                        </m:ctrlPr>
                      </m:sSubPr>
                      <m:e>
                        <m:r>
                          <a:rPr lang="ro-RO" sz="2400" b="0" i="1" smtClean="0">
                            <a:solidFill>
                              <a:schemeClr val="bg1"/>
                            </a:solidFill>
                            <a:latin typeface="Cambria Math" panose="02040503050406030204" pitchFamily="18" charset="0"/>
                          </a:rPr>
                          <m:t>𝑎</m:t>
                        </m:r>
                      </m:e>
                      <m:sub>
                        <m:r>
                          <a:rPr lang="ro-RO" sz="2400" b="0" i="1" smtClean="0">
                            <a:solidFill>
                              <a:schemeClr val="bg1"/>
                            </a:solidFill>
                            <a:latin typeface="Cambria Math" panose="02040503050406030204" pitchFamily="18" charset="0"/>
                          </a:rPr>
                          <m:t>1</m:t>
                        </m:r>
                      </m:sub>
                    </m:sSub>
                  </m:oMath>
                </a14:m>
                <a:r>
                  <a:rPr lang="ro-RO" sz="2400" dirty="0">
                    <a:solidFill>
                      <a:schemeClr val="bg1"/>
                    </a:solidFill>
                    <a:latin typeface="Bahnschrift" panose="020B0502040204020203" pitchFamily="34" charset="0"/>
                  </a:rPr>
                  <a:t>,</a:t>
                </a:r>
                <a:r>
                  <a:rPr lang="ro-RO" sz="2400" dirty="0">
                    <a:solidFill>
                      <a:schemeClr val="bg1"/>
                    </a:solidFill>
                  </a:rPr>
                  <a:t> </a:t>
                </a:r>
                <a14:m>
                  <m:oMath xmlns:m="http://schemas.openxmlformats.org/officeDocument/2006/math">
                    <m:sSub>
                      <m:sSubPr>
                        <m:ctrlPr>
                          <a:rPr lang="ro-RO" sz="2400" i="1">
                            <a:solidFill>
                              <a:schemeClr val="bg1"/>
                            </a:solidFill>
                            <a:latin typeface="Cambria Math" panose="02040503050406030204" pitchFamily="18" charset="0"/>
                          </a:rPr>
                        </m:ctrlPr>
                      </m:sSubPr>
                      <m:e>
                        <m:r>
                          <a:rPr lang="ro-RO" sz="2400" i="1">
                            <a:solidFill>
                              <a:schemeClr val="bg1"/>
                            </a:solidFill>
                            <a:latin typeface="Cambria Math" panose="02040503050406030204" pitchFamily="18" charset="0"/>
                          </a:rPr>
                          <m:t>𝑎</m:t>
                        </m:r>
                      </m:e>
                      <m:sub>
                        <m:r>
                          <a:rPr lang="ro-RO" sz="2400" b="0" i="1" smtClean="0">
                            <a:solidFill>
                              <a:schemeClr val="bg1"/>
                            </a:solidFill>
                            <a:latin typeface="Cambria Math" panose="02040503050406030204" pitchFamily="18" charset="0"/>
                          </a:rPr>
                          <m:t>2</m:t>
                        </m:r>
                      </m:sub>
                    </m:sSub>
                  </m:oMath>
                </a14:m>
                <a:r>
                  <a:rPr lang="ro-RO" sz="2400" dirty="0">
                    <a:solidFill>
                      <a:schemeClr val="bg1"/>
                    </a:solidFill>
                    <a:latin typeface="Bahnschrift" panose="020B0502040204020203" pitchFamily="34" charset="0"/>
                  </a:rPr>
                  <a:t>, ... </a:t>
                </a:r>
                <a14:m>
                  <m:oMath xmlns:m="http://schemas.openxmlformats.org/officeDocument/2006/math">
                    <m:sSub>
                      <m:sSubPr>
                        <m:ctrlPr>
                          <a:rPr lang="ro-RO" sz="2400" i="1">
                            <a:solidFill>
                              <a:schemeClr val="bg1"/>
                            </a:solidFill>
                            <a:latin typeface="Cambria Math" panose="02040503050406030204" pitchFamily="18" charset="0"/>
                          </a:rPr>
                        </m:ctrlPr>
                      </m:sSubPr>
                      <m:e>
                        <m:r>
                          <a:rPr lang="ro-RO" sz="2400" i="1">
                            <a:solidFill>
                              <a:schemeClr val="bg1"/>
                            </a:solidFill>
                            <a:latin typeface="Cambria Math" panose="02040503050406030204" pitchFamily="18" charset="0"/>
                          </a:rPr>
                          <m:t>𝑎</m:t>
                        </m:r>
                      </m:e>
                      <m:sub>
                        <m:r>
                          <a:rPr lang="ro-RO" sz="2400" b="0" i="1" smtClean="0">
                            <a:solidFill>
                              <a:schemeClr val="bg1"/>
                            </a:solidFill>
                            <a:latin typeface="Cambria Math" panose="02040503050406030204" pitchFamily="18" charset="0"/>
                          </a:rPr>
                          <m:t>𝑛</m:t>
                        </m:r>
                      </m:sub>
                    </m:sSub>
                  </m:oMath>
                </a14:m>
                <a:r>
                  <a:rPr lang="ro-RO" sz="2400" dirty="0">
                    <a:solidFill>
                      <a:schemeClr val="bg1"/>
                    </a:solidFill>
                    <a:latin typeface="Bahnschrift" panose="020B0502040204020203" pitchFamily="34" charset="0"/>
                  </a:rPr>
                  <a:t>). Verificăm dacă mărimile tuturor peștilor sunt diferite, în caz contrar, nu există niciun pește dominant, deci algoritmul returnează valoarea -1. Pentru rezolvarea problemei vom căuta mărimea maximă a unui pește (notată cu "mărime_maxima"). După aceea, parcurgem vectorul de mărimi din nou. Când întâlnim un piranha cu mărimea egală cu cea maximă verificăm dacă în stânga sau în dreapta acestuia găsim un pește mai mic (a[i] &gt; a[i-1] sau a[i] &gt; a[i+1]); dacă da, peștele de pe poziția i poate reprezenta un piranha dominant, dacă nu, trecem la poziția următoare. Corectitudinea problemei constă în faptul că oricare pește de mărime maximă poate reprezenta un pește dominant dacă poate mânca minim un alt pește, astfel crescând cu 1 (orice termen maxim din șir, mărit cu 1 va fi cu siguranță mai mare decât restul termenilor).</a:t>
                </a:r>
              </a:p>
            </p:txBody>
          </p:sp>
        </mc:Choice>
        <mc:Fallback xmlns="">
          <p:sp>
            <p:nvSpPr>
              <p:cNvPr id="8" name="CasetăText 7">
                <a:extLst>
                  <a:ext uri="{FF2B5EF4-FFF2-40B4-BE49-F238E27FC236}">
                    <a16:creationId xmlns:a16="http://schemas.microsoft.com/office/drawing/2014/main" id="{5F41F7C1-423D-4B95-AAEC-FCC82185140A}"/>
                  </a:ext>
                </a:extLst>
              </p:cNvPr>
              <p:cNvSpPr txBox="1">
                <a:spLocks noRot="1" noChangeAspect="1" noMove="1" noResize="1" noEditPoints="1" noAdjustHandles="1" noChangeArrowheads="1" noChangeShapeType="1" noTextEdit="1"/>
              </p:cNvSpPr>
              <p:nvPr/>
            </p:nvSpPr>
            <p:spPr>
              <a:xfrm>
                <a:off x="357187" y="1809749"/>
                <a:ext cx="11477625" cy="4524315"/>
              </a:xfrm>
              <a:prstGeom prst="rect">
                <a:avLst/>
              </a:prstGeom>
              <a:blipFill>
                <a:blip r:embed="rId5"/>
                <a:stretch>
                  <a:fillRect l="-850" t="-1482" r="-850" b="-21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A4BDC62-656A-4818-9691-ED0732BBDA86}"/>
              </a:ext>
            </a:extLst>
          </p:cNvPr>
          <p:cNvSpPr txBox="1"/>
          <p:nvPr/>
        </p:nvSpPr>
        <p:spPr>
          <a:xfrm>
            <a:off x="2571749" y="573880"/>
            <a:ext cx="6496051" cy="769441"/>
          </a:xfrm>
          <a:prstGeom prst="rect">
            <a:avLst/>
          </a:prstGeom>
          <a:noFill/>
        </p:spPr>
        <p:txBody>
          <a:bodyPr wrap="square" rtlCol="0">
            <a:spAutoFit/>
          </a:bodyPr>
          <a:lstStyle/>
          <a:p>
            <a:r>
              <a:rPr lang="ro-RO" sz="4400" b="1" dirty="0">
                <a:solidFill>
                  <a:schemeClr val="bg1"/>
                </a:solidFill>
              </a:rPr>
              <a:t>Corectitudinea problemei:</a:t>
            </a:r>
            <a:endParaRPr lang="en-US" sz="4400" b="1" dirty="0">
              <a:solidFill>
                <a:schemeClr val="bg1"/>
              </a:solidFill>
            </a:endParaRPr>
          </a:p>
        </p:txBody>
      </p:sp>
      <p:sp>
        <p:nvSpPr>
          <p:cNvPr id="3" name="Rectangle 2">
            <a:extLst>
              <a:ext uri="{FF2B5EF4-FFF2-40B4-BE49-F238E27FC236}">
                <a16:creationId xmlns:a16="http://schemas.microsoft.com/office/drawing/2014/main" id="{9A4E99F2-1F57-4410-BB3E-DF0AA709D3A1}"/>
              </a:ext>
            </a:extLst>
          </p:cNvPr>
          <p:cNvSpPr/>
          <p:nvPr/>
        </p:nvSpPr>
        <p:spPr>
          <a:xfrm>
            <a:off x="9248775" y="307478"/>
            <a:ext cx="1619249" cy="1302247"/>
          </a:xfrm>
          <a:prstGeom prst="rect">
            <a:avLst/>
          </a:prstGeom>
          <a:blipFill>
            <a:blip r:embed="rId6">
              <a:extLst>
                <a:ext uri="{837473B0-CC2E-450A-ABE3-18F120FF3D39}">
                  <a1611:picAttrSrcUrl xmlns:a1611="http://schemas.microsoft.com/office/drawing/2016/11/main" r:id="rId7"/>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7472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1750"/>
                                        <p:tgtEl>
                                          <p:spTgt spid="3"/>
                                        </p:tgtEl>
                                      </p:cBhvr>
                                    </p:animEffect>
                                  </p:childTnLst>
                                </p:cTn>
                              </p:par>
                            </p:childTnLst>
                          </p:cTn>
                        </p:par>
                        <p:par>
                          <p:cTn id="12" fill="hold">
                            <p:stCondLst>
                              <p:cond delay="2250"/>
                            </p:stCondLst>
                            <p:childTnLst>
                              <p:par>
                                <p:cTn id="13" presetID="16" presetClass="entr" presetSubtype="2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A665666B-9FAF-4721-BE2C-C2B5722E28F6}"/>
              </a:ext>
            </a:extLst>
          </p:cNvPr>
          <p:cNvSpPr txBox="1"/>
          <p:nvPr/>
        </p:nvSpPr>
        <p:spPr>
          <a:xfrm>
            <a:off x="3750757" y="650692"/>
            <a:ext cx="4002593" cy="769441"/>
          </a:xfrm>
          <a:prstGeom prst="rect">
            <a:avLst/>
          </a:prstGeom>
          <a:noFill/>
        </p:spPr>
        <p:txBody>
          <a:bodyPr wrap="square" rtlCol="0">
            <a:spAutoFit/>
          </a:bodyPr>
          <a:lstStyle/>
          <a:p>
            <a:r>
              <a:rPr lang="ro-RO" sz="4400" b="1" u="sng" dirty="0">
                <a:solidFill>
                  <a:schemeClr val="tx1">
                    <a:lumMod val="75000"/>
                    <a:lumOff val="25000"/>
                  </a:schemeClr>
                </a:solidFill>
                <a:latin typeface="Bahnschrift" panose="020B0502040204020203" pitchFamily="34" charset="0"/>
              </a:rPr>
              <a:t>Complexitatea</a:t>
            </a:r>
            <a:r>
              <a:rPr lang="ro-RO" sz="4400" b="1" u="sng" dirty="0">
                <a:latin typeface="Bahnschrift" panose="020B0502040204020203" pitchFamily="34" charset="0"/>
              </a:rPr>
              <a:t>:</a:t>
            </a:r>
          </a:p>
        </p:txBody>
      </p:sp>
      <mc:AlternateContent xmlns:mc="http://schemas.openxmlformats.org/markup-compatibility/2006" xmlns:a14="http://schemas.microsoft.com/office/drawing/2010/main">
        <mc:Choice Requires="a14">
          <p:sp>
            <p:nvSpPr>
              <p:cNvPr id="3" name="TextBox 2"/>
              <p:cNvSpPr txBox="1"/>
              <p:nvPr/>
            </p:nvSpPr>
            <p:spPr>
              <a:xfrm>
                <a:off x="264607" y="2021480"/>
                <a:ext cx="11700970" cy="4449038"/>
              </a:xfrm>
              <a:prstGeom prst="rect">
                <a:avLst/>
              </a:prstGeom>
              <a:noFill/>
            </p:spPr>
            <p:txBody>
              <a:bodyPr wrap="square" rtlCol="0">
                <a:spAutoFit/>
              </a:bodyPr>
              <a:lstStyle/>
              <a:p>
                <a:r>
                  <a:rPr lang="en-US" sz="2400" b="1" dirty="0">
                    <a:solidFill>
                      <a:schemeClr val="tx1">
                        <a:lumMod val="75000"/>
                        <a:lumOff val="25000"/>
                      </a:schemeClr>
                    </a:solidFill>
                    <a:latin typeface="Bahnschrift" panose="020B0502040204020203" pitchFamily="34" charset="0"/>
                  </a:rPr>
                  <a:t>Cazul </a:t>
                </a:r>
                <a:r>
                  <a:rPr lang="en-US" sz="2400" b="1" dirty="0" err="1">
                    <a:solidFill>
                      <a:schemeClr val="tx1">
                        <a:lumMod val="75000"/>
                        <a:lumOff val="25000"/>
                      </a:schemeClr>
                    </a:solidFill>
                    <a:latin typeface="Bahnschrift" panose="020B0502040204020203" pitchFamily="34" charset="0"/>
                  </a:rPr>
                  <a:t>favorabil</a:t>
                </a:r>
                <a:r>
                  <a:rPr lang="en-US" sz="2400" dirty="0">
                    <a:solidFill>
                      <a:schemeClr val="tx1">
                        <a:lumMod val="75000"/>
                        <a:lumOff val="25000"/>
                      </a:schemeClr>
                    </a:solidFill>
                    <a:latin typeface="Bahnschrift" panose="020B0502040204020203" pitchFamily="34" charset="0"/>
                  </a:rPr>
                  <a:t>: </a:t>
                </a:r>
              </a:p>
              <a:p>
                <a:r>
                  <a:rPr lang="en-US" sz="2400" dirty="0">
                    <a:solidFill>
                      <a:schemeClr val="tx1">
                        <a:lumMod val="75000"/>
                        <a:lumOff val="25000"/>
                      </a:schemeClr>
                    </a:solidFill>
                    <a:latin typeface="Bahnschrift" panose="020B0502040204020203" pitchFamily="34" charset="0"/>
                  </a:rPr>
                  <a:t>Fie num</a:t>
                </a:r>
                <a:r>
                  <a:rPr lang="ro-RO" sz="2400" dirty="0">
                    <a:solidFill>
                      <a:schemeClr val="tx1">
                        <a:lumMod val="75000"/>
                        <a:lumOff val="25000"/>
                      </a:schemeClr>
                    </a:solidFill>
                    <a:latin typeface="Bahnschrift" panose="020B0502040204020203" pitchFamily="34" charset="0"/>
                  </a:rPr>
                  <a:t>ă</a:t>
                </a:r>
                <a:r>
                  <a:rPr lang="en-US" sz="2400" dirty="0" err="1">
                    <a:solidFill>
                      <a:schemeClr val="tx1">
                        <a:lumMod val="75000"/>
                        <a:lumOff val="25000"/>
                      </a:schemeClr>
                    </a:solidFill>
                    <a:latin typeface="Bahnschrift" panose="020B0502040204020203" pitchFamily="34" charset="0"/>
                  </a:rPr>
                  <a:t>rul</a:t>
                </a:r>
                <a:r>
                  <a:rPr lang="en-US" sz="2400" dirty="0">
                    <a:solidFill>
                      <a:schemeClr val="tx1">
                        <a:lumMod val="75000"/>
                        <a:lumOff val="25000"/>
                      </a:schemeClr>
                    </a:solidFill>
                    <a:latin typeface="Bahnschrift" panose="020B0502040204020203" pitchFamily="34" charset="0"/>
                  </a:rPr>
                  <a:t> de pe</a:t>
                </a:r>
                <a:r>
                  <a:rPr lang="ro-RO" sz="2400" dirty="0">
                    <a:solidFill>
                      <a:schemeClr val="tx1">
                        <a:lumMod val="75000"/>
                        <a:lumOff val="25000"/>
                      </a:schemeClr>
                    </a:solidFill>
                    <a:latin typeface="Bahnschrift" panose="020B0502040204020203" pitchFamily="34" charset="0"/>
                  </a:rPr>
                  <a:t>ș</a:t>
                </a:r>
                <a:r>
                  <a:rPr lang="en-US" sz="2400" dirty="0" err="1">
                    <a:solidFill>
                      <a:schemeClr val="tx1">
                        <a:lumMod val="75000"/>
                        <a:lumOff val="25000"/>
                      </a:schemeClr>
                    </a:solidFill>
                    <a:latin typeface="Bahnschrift" panose="020B0502040204020203" pitchFamily="34" charset="0"/>
                  </a:rPr>
                  <a:t>ti</a:t>
                </a:r>
                <a:r>
                  <a:rPr lang="en-US" sz="2400" dirty="0">
                    <a:solidFill>
                      <a:schemeClr val="tx1">
                        <a:lumMod val="75000"/>
                        <a:lumOff val="25000"/>
                      </a:schemeClr>
                    </a:solidFill>
                    <a:latin typeface="Bahnschrift" panose="020B0502040204020203" pitchFamily="34" charset="0"/>
                  </a:rPr>
                  <a:t> n. </a:t>
                </a:r>
              </a:p>
              <a:p>
                <a:r>
                  <a:rPr lang="en-US" sz="2400" dirty="0" err="1">
                    <a:solidFill>
                      <a:schemeClr val="tx1">
                        <a:lumMod val="75000"/>
                        <a:lumOff val="25000"/>
                      </a:schemeClr>
                    </a:solidFill>
                    <a:latin typeface="Bahnschrift" panose="020B0502040204020203" pitchFamily="34" charset="0"/>
                  </a:rPr>
                  <a:t>Dac</a:t>
                </a:r>
                <a:r>
                  <a:rPr lang="ro-RO" sz="2400" dirty="0">
                    <a:solidFill>
                      <a:schemeClr val="tx1">
                        <a:lumMod val="75000"/>
                        <a:lumOff val="25000"/>
                      </a:schemeClr>
                    </a:solidFill>
                    <a:latin typeface="Bahnschrift" panose="020B0502040204020203" pitchFamily="34" charset="0"/>
                  </a:rPr>
                  <a:t>ă</a:t>
                </a:r>
                <a:r>
                  <a:rPr lang="en-US" sz="2400" dirty="0">
                    <a:solidFill>
                      <a:schemeClr val="tx1">
                        <a:lumMod val="75000"/>
                        <a:lumOff val="25000"/>
                      </a:schemeClr>
                    </a:solidFill>
                    <a:latin typeface="Bahnschrift" panose="020B0502040204020203" pitchFamily="34" charset="0"/>
                  </a:rPr>
                  <a:t> pe</a:t>
                </a:r>
                <a:r>
                  <a:rPr lang="ro-RO" sz="2400" dirty="0">
                    <a:solidFill>
                      <a:schemeClr val="tx1">
                        <a:lumMod val="75000"/>
                        <a:lumOff val="25000"/>
                      </a:schemeClr>
                    </a:solidFill>
                    <a:latin typeface="Bahnschrift" panose="020B0502040204020203" pitchFamily="34" charset="0"/>
                  </a:rPr>
                  <a:t>ș</a:t>
                </a:r>
                <a:r>
                  <a:rPr lang="en-US" sz="2400" dirty="0">
                    <a:solidFill>
                      <a:schemeClr val="tx1">
                        <a:lumMod val="75000"/>
                        <a:lumOff val="25000"/>
                      </a:schemeClr>
                    </a:solidFill>
                    <a:latin typeface="Bahnschrift" panose="020B0502040204020203" pitchFamily="34" charset="0"/>
                  </a:rPr>
                  <a:t>tele dominant se </a:t>
                </a:r>
                <a:r>
                  <a:rPr lang="en-US" sz="2400" dirty="0" err="1">
                    <a:solidFill>
                      <a:schemeClr val="tx1">
                        <a:lumMod val="75000"/>
                        <a:lumOff val="25000"/>
                      </a:schemeClr>
                    </a:solidFill>
                    <a:latin typeface="Bahnschrift" panose="020B0502040204020203" pitchFamily="34" charset="0"/>
                  </a:rPr>
                  <a:t>afl</a:t>
                </a:r>
                <a:r>
                  <a:rPr lang="ro-RO" sz="2400" dirty="0">
                    <a:solidFill>
                      <a:schemeClr val="tx1">
                        <a:lumMod val="75000"/>
                        <a:lumOff val="25000"/>
                      </a:schemeClr>
                    </a:solidFill>
                    <a:latin typeface="Bahnschrift" panose="020B0502040204020203" pitchFamily="34" charset="0"/>
                  </a:rPr>
                  <a:t>ă</a:t>
                </a:r>
                <a:r>
                  <a:rPr lang="en-US" sz="2400" dirty="0">
                    <a:solidFill>
                      <a:schemeClr val="tx1">
                        <a:lumMod val="75000"/>
                        <a:lumOff val="25000"/>
                      </a:schemeClr>
                    </a:solidFill>
                    <a:latin typeface="Bahnschrift" panose="020B0502040204020203" pitchFamily="34" charset="0"/>
                  </a:rPr>
                  <a:t> pe prima </a:t>
                </a:r>
                <a:r>
                  <a:rPr lang="en-US" sz="2400" dirty="0" err="1">
                    <a:solidFill>
                      <a:schemeClr val="tx1">
                        <a:lumMod val="75000"/>
                        <a:lumOff val="25000"/>
                      </a:schemeClr>
                    </a:solidFill>
                    <a:latin typeface="Bahnschrift" panose="020B0502040204020203" pitchFamily="34" charset="0"/>
                  </a:rPr>
                  <a:t>sau</a:t>
                </a:r>
                <a:r>
                  <a:rPr lang="en-US" sz="2400" dirty="0">
                    <a:solidFill>
                      <a:schemeClr val="tx1">
                        <a:lumMod val="75000"/>
                        <a:lumOff val="25000"/>
                      </a:schemeClr>
                    </a:solidFill>
                    <a:latin typeface="Bahnschrift" panose="020B0502040204020203" pitchFamily="34" charset="0"/>
                  </a:rPr>
                  <a:t> pe ultima </a:t>
                </a:r>
                <a:r>
                  <a:rPr lang="en-US" sz="2400" dirty="0" err="1">
                    <a:solidFill>
                      <a:schemeClr val="tx1">
                        <a:lumMod val="75000"/>
                        <a:lumOff val="25000"/>
                      </a:schemeClr>
                    </a:solidFill>
                    <a:latin typeface="Bahnschrift" panose="020B0502040204020203" pitchFamily="34" charset="0"/>
                  </a:rPr>
                  <a:t>pozi</a:t>
                </a:r>
                <a:r>
                  <a:rPr lang="ro-RO" sz="2400" dirty="0">
                    <a:solidFill>
                      <a:schemeClr val="tx1">
                        <a:lumMod val="75000"/>
                        <a:lumOff val="25000"/>
                      </a:schemeClr>
                    </a:solidFill>
                    <a:latin typeface="Bahnschrift" panose="020B0502040204020203" pitchFamily="34" charset="0"/>
                  </a:rPr>
                  <a:t>ț</a:t>
                </a:r>
                <a:r>
                  <a:rPr lang="en-US" sz="2400" dirty="0" err="1">
                    <a:solidFill>
                      <a:schemeClr val="tx1">
                        <a:lumMod val="75000"/>
                        <a:lumOff val="25000"/>
                      </a:schemeClr>
                    </a:solidFill>
                    <a:latin typeface="Bahnschrift" panose="020B0502040204020203" pitchFamily="34" charset="0"/>
                  </a:rPr>
                  <a:t>ie</a:t>
                </a:r>
                <a:r>
                  <a:rPr lang="en-US" sz="2400" dirty="0">
                    <a:solidFill>
                      <a:schemeClr val="tx1">
                        <a:lumMod val="75000"/>
                        <a:lumOff val="25000"/>
                      </a:schemeClr>
                    </a:solidFill>
                    <a:latin typeface="Bahnschrift" panose="020B0502040204020203" pitchFamily="34" charset="0"/>
                  </a:rPr>
                  <a:t> se </a:t>
                </a:r>
                <a:r>
                  <a:rPr lang="en-US" sz="2400" dirty="0" err="1">
                    <a:solidFill>
                      <a:schemeClr val="tx1">
                        <a:lumMod val="75000"/>
                        <a:lumOff val="25000"/>
                      </a:schemeClr>
                    </a:solidFill>
                    <a:latin typeface="Bahnschrift" panose="020B0502040204020203" pitchFamily="34" charset="0"/>
                  </a:rPr>
                  <a:t>execut</a:t>
                </a:r>
                <a:r>
                  <a:rPr lang="ro-RO" sz="2400" dirty="0">
                    <a:solidFill>
                      <a:schemeClr val="tx1">
                        <a:lumMod val="75000"/>
                        <a:lumOff val="25000"/>
                      </a:schemeClr>
                    </a:solidFill>
                    <a:latin typeface="Bahnschrift" panose="020B0502040204020203" pitchFamily="34" charset="0"/>
                  </a:rPr>
                  <a:t>ă</a:t>
                </a:r>
                <a:r>
                  <a:rPr lang="en-US" sz="2400" dirty="0">
                    <a:solidFill>
                      <a:schemeClr val="tx1">
                        <a:lumMod val="75000"/>
                        <a:lumOff val="25000"/>
                      </a:schemeClr>
                    </a:solidFill>
                    <a:latin typeface="Bahnschrift" panose="020B0502040204020203" pitchFamily="34" charset="0"/>
                  </a:rPr>
                  <a:t>:</a:t>
                </a:r>
              </a:p>
              <a:p>
                <a:endParaRPr lang="en-US" sz="2400" dirty="0">
                  <a:solidFill>
                    <a:schemeClr val="tx1">
                      <a:lumMod val="75000"/>
                      <a:lumOff val="25000"/>
                    </a:schemeClr>
                  </a:solidFill>
                  <a:latin typeface="Bahnschrift" panose="020B0502040204020203" pitchFamily="34" charset="0"/>
                </a:endParaRPr>
              </a:p>
              <a:p>
                <a:r>
                  <a:rPr lang="en-US" sz="2400" dirty="0">
                    <a:solidFill>
                      <a:schemeClr val="tx1">
                        <a:lumMod val="75000"/>
                        <a:lumOff val="25000"/>
                      </a:schemeClr>
                    </a:solidFill>
                    <a:latin typeface="Bahnschrift" panose="020B0502040204020203" pitchFamily="34" charset="0"/>
                  </a:rPr>
                  <a:t> </a:t>
                </a:r>
                <a14:m>
                  <m:oMath xmlns:m="http://schemas.openxmlformats.org/officeDocument/2006/math">
                    <m:nary>
                      <m:naryPr>
                        <m:chr m:val="∑"/>
                        <m:limLoc m:val="undOvr"/>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panose="02040503050406030204" pitchFamily="18" charset="0"/>
                          </a:rPr>
                          <m:t>0</m:t>
                        </m:r>
                      </m:sub>
                      <m:sup>
                        <m:r>
                          <a:rPr lang="en-US" sz="2400" i="1">
                            <a:solidFill>
                              <a:schemeClr val="tx1">
                                <a:lumMod val="75000"/>
                                <a:lumOff val="25000"/>
                              </a:schemeClr>
                            </a:solidFill>
                            <a:latin typeface="Cambria Math" panose="02040503050406030204" pitchFamily="18" charset="0"/>
                          </a:rPr>
                          <m:t>𝑛</m:t>
                        </m:r>
                        <m:r>
                          <a:rPr lang="en-US" sz="2400" i="1">
                            <a:solidFill>
                              <a:schemeClr val="tx1">
                                <a:lumMod val="75000"/>
                                <a:lumOff val="25000"/>
                              </a:schemeClr>
                            </a:solidFill>
                            <a:latin typeface="Cambria Math" panose="02040503050406030204" pitchFamily="18" charset="0"/>
                          </a:rPr>
                          <m:t>−1</m:t>
                        </m:r>
                      </m:sup>
                      <m:e>
                        <m:r>
                          <a:rPr lang="en-US" sz="2400" i="1">
                            <a:solidFill>
                              <a:schemeClr val="tx1">
                                <a:lumMod val="75000"/>
                                <a:lumOff val="25000"/>
                              </a:schemeClr>
                            </a:solidFill>
                            <a:latin typeface="Cambria Math" panose="02040503050406030204" pitchFamily="18" charset="0"/>
                          </a:rPr>
                          <m:t>1</m:t>
                        </m:r>
                      </m:e>
                    </m:nary>
                  </m:oMath>
                </a14:m>
                <a:r>
                  <a:rPr lang="en-US" sz="2400" dirty="0">
                    <a:solidFill>
                      <a:schemeClr val="tx1">
                        <a:lumMod val="75000"/>
                        <a:lumOff val="25000"/>
                      </a:schemeClr>
                    </a:solidFill>
                    <a:latin typeface="Bahnschrift" panose="020B0502040204020203" pitchFamily="34" charset="0"/>
                  </a:rPr>
                  <a:t> + </a:t>
                </a:r>
                <a14:m>
                  <m:oMath xmlns:m="http://schemas.openxmlformats.org/officeDocument/2006/math">
                    <m:nary>
                      <m:naryPr>
                        <m:chr m:val="∑"/>
                        <m:limLoc m:val="undOvr"/>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panose="02040503050406030204" pitchFamily="18" charset="0"/>
                          </a:rPr>
                          <m:t>0</m:t>
                        </m:r>
                      </m:sub>
                      <m:sup>
                        <m:r>
                          <a:rPr lang="en-US" sz="2400" i="1">
                            <a:solidFill>
                              <a:schemeClr val="tx1">
                                <a:lumMod val="75000"/>
                                <a:lumOff val="25000"/>
                              </a:schemeClr>
                            </a:solidFill>
                            <a:latin typeface="Cambria Math" panose="02040503050406030204" pitchFamily="18" charset="0"/>
                          </a:rPr>
                          <m:t>𝑛</m:t>
                        </m:r>
                        <m:r>
                          <a:rPr lang="en-US" sz="2400" i="1">
                            <a:solidFill>
                              <a:schemeClr val="tx1">
                                <a:lumMod val="75000"/>
                                <a:lumOff val="25000"/>
                              </a:schemeClr>
                            </a:solidFill>
                            <a:latin typeface="Cambria Math" panose="02040503050406030204" pitchFamily="18" charset="0"/>
                          </a:rPr>
                          <m:t>−1</m:t>
                        </m:r>
                      </m:sup>
                      <m:e>
                        <m:r>
                          <a:rPr lang="en-US" sz="2400" i="1">
                            <a:solidFill>
                              <a:schemeClr val="tx1">
                                <a:lumMod val="75000"/>
                                <a:lumOff val="25000"/>
                              </a:schemeClr>
                            </a:solidFill>
                            <a:latin typeface="Cambria Math" panose="02040503050406030204" pitchFamily="18" charset="0"/>
                          </a:rPr>
                          <m:t>1</m:t>
                        </m:r>
                      </m:e>
                    </m:nary>
                  </m:oMath>
                </a14:m>
                <a:r>
                  <a:rPr lang="en-US" sz="2400" dirty="0">
                    <a:solidFill>
                      <a:schemeClr val="tx1">
                        <a:lumMod val="75000"/>
                        <a:lumOff val="25000"/>
                      </a:schemeClr>
                    </a:solidFill>
                    <a:latin typeface="Bahnschrift" panose="020B0502040204020203" pitchFamily="34" charset="0"/>
                  </a:rPr>
                  <a:t> + 1 = </a:t>
                </a:r>
                <a:r>
                  <a:rPr lang="en-US" sz="2400" b="1" dirty="0">
                    <a:solidFill>
                      <a:schemeClr val="tx1">
                        <a:lumMod val="75000"/>
                        <a:lumOff val="25000"/>
                      </a:schemeClr>
                    </a:solidFill>
                    <a:latin typeface="Bahnschrift" panose="020B0502040204020203" pitchFamily="34" charset="0"/>
                  </a:rPr>
                  <a:t>2n + 1 </a:t>
                </a:r>
                <a:r>
                  <a:rPr lang="en-US" sz="2400" dirty="0">
                    <a:solidFill>
                      <a:schemeClr val="tx1">
                        <a:lumMod val="75000"/>
                        <a:lumOff val="25000"/>
                      </a:schemeClr>
                    </a:solidFill>
                    <a:latin typeface="Bahnschrift" panose="020B0502040204020203" pitchFamily="34" charset="0"/>
                  </a:rPr>
                  <a:t>opera</a:t>
                </a:r>
                <a:r>
                  <a:rPr lang="ro-RO" sz="2400" dirty="0">
                    <a:solidFill>
                      <a:schemeClr val="tx1">
                        <a:lumMod val="75000"/>
                        <a:lumOff val="25000"/>
                      </a:schemeClr>
                    </a:solidFill>
                    <a:latin typeface="Bahnschrift" panose="020B0502040204020203" pitchFamily="34" charset="0"/>
                  </a:rPr>
                  <a:t>ț</a:t>
                </a:r>
                <a:r>
                  <a:rPr lang="en-US" sz="2400" dirty="0">
                    <a:solidFill>
                      <a:schemeClr val="tx1">
                        <a:lumMod val="75000"/>
                        <a:lumOff val="25000"/>
                      </a:schemeClr>
                    </a:solidFill>
                    <a:latin typeface="Bahnschrift" panose="020B0502040204020203" pitchFamily="34" charset="0"/>
                  </a:rPr>
                  <a:t>ii, </a:t>
                </a:r>
                <a:r>
                  <a:rPr lang="en-US" sz="2400" dirty="0" err="1">
                    <a:solidFill>
                      <a:schemeClr val="tx1">
                        <a:lumMod val="75000"/>
                        <a:lumOff val="25000"/>
                      </a:schemeClr>
                    </a:solidFill>
                    <a:latin typeface="Bahnschrift" panose="020B0502040204020203" pitchFamily="34" charset="0"/>
                  </a:rPr>
                  <a:t>deci</a:t>
                </a:r>
                <a:r>
                  <a:rPr lang="en-US" sz="2400" dirty="0">
                    <a:solidFill>
                      <a:schemeClr val="tx1">
                        <a:lumMod val="75000"/>
                        <a:lumOff val="25000"/>
                      </a:schemeClr>
                    </a:solidFill>
                    <a:latin typeface="Bahnschrift" panose="020B0502040204020203" pitchFamily="34" charset="0"/>
                  </a:rPr>
                  <a:t> </a:t>
                </a:r>
                <a:r>
                  <a:rPr lang="en-US" sz="2400" dirty="0" err="1">
                    <a:solidFill>
                      <a:schemeClr val="tx1">
                        <a:lumMod val="75000"/>
                        <a:lumOff val="25000"/>
                      </a:schemeClr>
                    </a:solidFill>
                    <a:latin typeface="Bahnschrift" panose="020B0502040204020203" pitchFamily="34" charset="0"/>
                  </a:rPr>
                  <a:t>complexitatea</a:t>
                </a:r>
                <a:r>
                  <a:rPr lang="en-US" sz="2400" dirty="0">
                    <a:solidFill>
                      <a:schemeClr val="tx1">
                        <a:lumMod val="75000"/>
                        <a:lumOff val="25000"/>
                      </a:schemeClr>
                    </a:solidFill>
                    <a:latin typeface="Bahnschrift" panose="020B0502040204020203" pitchFamily="34" charset="0"/>
                  </a:rPr>
                  <a:t> </a:t>
                </a:r>
                <a:r>
                  <a:rPr lang="en-US" sz="2400" dirty="0" err="1">
                    <a:solidFill>
                      <a:schemeClr val="tx1">
                        <a:lumMod val="75000"/>
                        <a:lumOff val="25000"/>
                      </a:schemeClr>
                    </a:solidFill>
                    <a:latin typeface="Bahnschrift" panose="020B0502040204020203" pitchFamily="34" charset="0"/>
                  </a:rPr>
                  <a:t>este</a:t>
                </a:r>
                <a:r>
                  <a:rPr lang="en-US" sz="2400" dirty="0">
                    <a:solidFill>
                      <a:schemeClr val="tx1">
                        <a:lumMod val="75000"/>
                        <a:lumOff val="25000"/>
                      </a:schemeClr>
                    </a:solidFill>
                    <a:latin typeface="Bahnschrift" panose="020B0502040204020203" pitchFamily="34" charset="0"/>
                  </a:rPr>
                  <a:t> </a:t>
                </a:r>
                <a:r>
                  <a:rPr lang="en-US" sz="2400" b="1" dirty="0">
                    <a:solidFill>
                      <a:schemeClr val="tx1">
                        <a:lumMod val="75000"/>
                        <a:lumOff val="25000"/>
                      </a:schemeClr>
                    </a:solidFill>
                    <a:latin typeface="Bahnschrift" panose="020B0502040204020203" pitchFamily="34" charset="0"/>
                  </a:rPr>
                  <a:t>O(n)</a:t>
                </a:r>
                <a:endParaRPr lang="en-US" sz="2400" dirty="0">
                  <a:solidFill>
                    <a:schemeClr val="tx1">
                      <a:lumMod val="75000"/>
                      <a:lumOff val="25000"/>
                    </a:schemeClr>
                  </a:solidFill>
                  <a:latin typeface="Bahnschrift" panose="020B0502040204020203" pitchFamily="34" charset="0"/>
                </a:endParaRPr>
              </a:p>
              <a:p>
                <a:r>
                  <a:rPr lang="en-US" sz="2400" dirty="0">
                    <a:solidFill>
                      <a:schemeClr val="tx1">
                        <a:lumMod val="75000"/>
                        <a:lumOff val="25000"/>
                      </a:schemeClr>
                    </a:solidFill>
                    <a:latin typeface="Bahnschrift" panose="020B0502040204020203" pitchFamily="34" charset="0"/>
                  </a:rPr>
                  <a:t> </a:t>
                </a:r>
              </a:p>
              <a:p>
                <a:r>
                  <a:rPr lang="en-US" sz="2400" b="1" dirty="0">
                    <a:solidFill>
                      <a:schemeClr val="tx1">
                        <a:lumMod val="75000"/>
                        <a:lumOff val="25000"/>
                      </a:schemeClr>
                    </a:solidFill>
                    <a:latin typeface="Bahnschrift" panose="020B0502040204020203" pitchFamily="34" charset="0"/>
                  </a:rPr>
                  <a:t>Caz </a:t>
                </a:r>
                <a:r>
                  <a:rPr lang="ro-RO" sz="2400" b="1" dirty="0" err="1">
                    <a:solidFill>
                      <a:schemeClr val="tx1">
                        <a:lumMod val="75000"/>
                        <a:lumOff val="25000"/>
                      </a:schemeClr>
                    </a:solidFill>
                    <a:latin typeface="Bahnschrift" panose="020B0502040204020203" pitchFamily="34" charset="0"/>
                  </a:rPr>
                  <a:t>d</a:t>
                </a:r>
                <a:r>
                  <a:rPr lang="en-US" sz="2400" b="1" dirty="0" err="1">
                    <a:solidFill>
                      <a:schemeClr val="tx1">
                        <a:lumMod val="75000"/>
                        <a:lumOff val="25000"/>
                      </a:schemeClr>
                    </a:solidFill>
                    <a:latin typeface="Bahnschrift" panose="020B0502040204020203" pitchFamily="34" charset="0"/>
                  </a:rPr>
                  <a:t>efavorabil</a:t>
                </a:r>
                <a:r>
                  <a:rPr lang="en-US" sz="2400" b="1" dirty="0">
                    <a:solidFill>
                      <a:schemeClr val="tx1">
                        <a:lumMod val="75000"/>
                        <a:lumOff val="25000"/>
                      </a:schemeClr>
                    </a:solidFill>
                    <a:latin typeface="Bahnschrift" panose="020B0502040204020203" pitchFamily="34" charset="0"/>
                  </a:rPr>
                  <a:t>(/</a:t>
                </a:r>
                <a:r>
                  <a:rPr lang="en-US" sz="2400" b="1" dirty="0" err="1">
                    <a:solidFill>
                      <a:schemeClr val="tx1">
                        <a:lumMod val="75000"/>
                        <a:lumOff val="25000"/>
                      </a:schemeClr>
                    </a:solidFill>
                    <a:latin typeface="Bahnschrift" panose="020B0502040204020203" pitchFamily="34" charset="0"/>
                  </a:rPr>
                  <a:t>mediu</a:t>
                </a:r>
                <a:r>
                  <a:rPr lang="en-US" sz="2400" b="1" dirty="0">
                    <a:solidFill>
                      <a:schemeClr val="tx1">
                        <a:lumMod val="75000"/>
                        <a:lumOff val="25000"/>
                      </a:schemeClr>
                    </a:solidFill>
                    <a:latin typeface="Bahnschrift" panose="020B0502040204020203" pitchFamily="34" charset="0"/>
                  </a:rPr>
                  <a:t>)</a:t>
                </a:r>
                <a:r>
                  <a:rPr lang="en-US" sz="2400" dirty="0">
                    <a:solidFill>
                      <a:schemeClr val="tx1">
                        <a:lumMod val="75000"/>
                        <a:lumOff val="25000"/>
                      </a:schemeClr>
                    </a:solidFill>
                    <a:latin typeface="Bahnschrift" panose="020B0502040204020203" pitchFamily="34" charset="0"/>
                  </a:rPr>
                  <a:t>:</a:t>
                </a:r>
              </a:p>
              <a:p>
                <a:r>
                  <a:rPr lang="en-US" sz="2400" dirty="0">
                    <a:solidFill>
                      <a:schemeClr val="tx1">
                        <a:lumMod val="75000"/>
                        <a:lumOff val="25000"/>
                      </a:schemeClr>
                    </a:solidFill>
                    <a:latin typeface="Bahnschrift" panose="020B0502040204020203" pitchFamily="34" charset="0"/>
                  </a:rPr>
                  <a:t>Fie num</a:t>
                </a:r>
                <a:r>
                  <a:rPr lang="ro-RO" sz="2400" dirty="0">
                    <a:solidFill>
                      <a:schemeClr val="tx1">
                        <a:lumMod val="75000"/>
                        <a:lumOff val="25000"/>
                      </a:schemeClr>
                    </a:solidFill>
                    <a:latin typeface="Bahnschrift" panose="020B0502040204020203" pitchFamily="34" charset="0"/>
                  </a:rPr>
                  <a:t>ă</a:t>
                </a:r>
                <a:r>
                  <a:rPr lang="en-US" sz="2400" dirty="0" err="1">
                    <a:solidFill>
                      <a:schemeClr val="tx1">
                        <a:lumMod val="75000"/>
                        <a:lumOff val="25000"/>
                      </a:schemeClr>
                    </a:solidFill>
                    <a:latin typeface="Bahnschrift" panose="020B0502040204020203" pitchFamily="34" charset="0"/>
                  </a:rPr>
                  <a:t>rul</a:t>
                </a:r>
                <a:r>
                  <a:rPr lang="en-US" sz="2400" dirty="0">
                    <a:solidFill>
                      <a:schemeClr val="tx1">
                        <a:lumMod val="75000"/>
                        <a:lumOff val="25000"/>
                      </a:schemeClr>
                    </a:solidFill>
                    <a:latin typeface="Bahnschrift" panose="020B0502040204020203" pitchFamily="34" charset="0"/>
                  </a:rPr>
                  <a:t> de pe</a:t>
                </a:r>
                <a:r>
                  <a:rPr lang="ro-RO" sz="2400" dirty="0">
                    <a:solidFill>
                      <a:schemeClr val="tx1">
                        <a:lumMod val="75000"/>
                        <a:lumOff val="25000"/>
                      </a:schemeClr>
                    </a:solidFill>
                    <a:latin typeface="Bahnschrift" panose="020B0502040204020203" pitchFamily="34" charset="0"/>
                  </a:rPr>
                  <a:t>ș</a:t>
                </a:r>
                <a:r>
                  <a:rPr lang="en-US" sz="2400" dirty="0" err="1">
                    <a:solidFill>
                      <a:schemeClr val="tx1">
                        <a:lumMod val="75000"/>
                        <a:lumOff val="25000"/>
                      </a:schemeClr>
                    </a:solidFill>
                    <a:latin typeface="Bahnschrift" panose="020B0502040204020203" pitchFamily="34" charset="0"/>
                  </a:rPr>
                  <a:t>ti</a:t>
                </a:r>
                <a:r>
                  <a:rPr lang="en-US" sz="2400" dirty="0">
                    <a:solidFill>
                      <a:schemeClr val="tx1">
                        <a:lumMod val="75000"/>
                        <a:lumOff val="25000"/>
                      </a:schemeClr>
                    </a:solidFill>
                    <a:latin typeface="Bahnschrift" panose="020B0502040204020203" pitchFamily="34" charset="0"/>
                  </a:rPr>
                  <a:t> n.</a:t>
                </a:r>
              </a:p>
              <a:p>
                <a:r>
                  <a:rPr lang="en-US" sz="2400" dirty="0" err="1">
                    <a:solidFill>
                      <a:schemeClr val="tx1">
                        <a:lumMod val="75000"/>
                        <a:lumOff val="25000"/>
                      </a:schemeClr>
                    </a:solidFill>
                    <a:latin typeface="Bahnschrift" panose="020B0502040204020203" pitchFamily="34" charset="0"/>
                  </a:rPr>
                  <a:t>Dac</a:t>
                </a:r>
                <a:r>
                  <a:rPr lang="ro-RO" sz="2400" dirty="0">
                    <a:solidFill>
                      <a:schemeClr val="tx1">
                        <a:lumMod val="75000"/>
                        <a:lumOff val="25000"/>
                      </a:schemeClr>
                    </a:solidFill>
                    <a:latin typeface="Bahnschrift" panose="020B0502040204020203" pitchFamily="34" charset="0"/>
                  </a:rPr>
                  <a:t>ă</a:t>
                </a:r>
                <a:r>
                  <a:rPr lang="en-US" sz="2400" dirty="0">
                    <a:solidFill>
                      <a:schemeClr val="tx1">
                        <a:lumMod val="75000"/>
                        <a:lumOff val="25000"/>
                      </a:schemeClr>
                    </a:solidFill>
                    <a:latin typeface="Bahnschrift" panose="020B0502040204020203" pitchFamily="34" charset="0"/>
                  </a:rPr>
                  <a:t> pe</a:t>
                </a:r>
                <a:r>
                  <a:rPr lang="ro-RO" sz="2400" dirty="0">
                    <a:solidFill>
                      <a:schemeClr val="tx1">
                        <a:lumMod val="75000"/>
                        <a:lumOff val="25000"/>
                      </a:schemeClr>
                    </a:solidFill>
                    <a:latin typeface="Bahnschrift" panose="020B0502040204020203" pitchFamily="34" charset="0"/>
                  </a:rPr>
                  <a:t>ș</a:t>
                </a:r>
                <a:r>
                  <a:rPr lang="en-US" sz="2400" dirty="0">
                    <a:solidFill>
                      <a:schemeClr val="tx1">
                        <a:lumMod val="75000"/>
                        <a:lumOff val="25000"/>
                      </a:schemeClr>
                    </a:solidFill>
                    <a:latin typeface="Bahnschrift" panose="020B0502040204020203" pitchFamily="34" charset="0"/>
                  </a:rPr>
                  <a:t>tele dominant nu </a:t>
                </a:r>
                <a:r>
                  <a:rPr lang="en-US" sz="2400" dirty="0" err="1">
                    <a:solidFill>
                      <a:schemeClr val="tx1">
                        <a:lumMod val="75000"/>
                        <a:lumOff val="25000"/>
                      </a:schemeClr>
                    </a:solidFill>
                    <a:latin typeface="Bahnschrift" panose="020B0502040204020203" pitchFamily="34" charset="0"/>
                  </a:rPr>
                  <a:t>este</a:t>
                </a:r>
                <a:r>
                  <a:rPr lang="en-US" sz="2400" dirty="0">
                    <a:solidFill>
                      <a:schemeClr val="tx1">
                        <a:lumMod val="75000"/>
                        <a:lumOff val="25000"/>
                      </a:schemeClr>
                    </a:solidFill>
                    <a:latin typeface="Bahnschrift" panose="020B0502040204020203" pitchFamily="34" charset="0"/>
                  </a:rPr>
                  <a:t> </a:t>
                </a:r>
                <a:r>
                  <a:rPr lang="ro-RO" sz="2400" dirty="0">
                    <a:solidFill>
                      <a:schemeClr val="tx1">
                        <a:lumMod val="75000"/>
                        <a:lumOff val="25000"/>
                      </a:schemeClr>
                    </a:solidFill>
                    <a:latin typeface="Bahnschrift" panose="020B0502040204020203" pitchFamily="34" charset="0"/>
                  </a:rPr>
                  <a:t>nici </a:t>
                </a:r>
                <a:r>
                  <a:rPr lang="en-US" sz="2400" dirty="0" err="1">
                    <a:solidFill>
                      <a:schemeClr val="tx1">
                        <a:lumMod val="75000"/>
                        <a:lumOff val="25000"/>
                      </a:schemeClr>
                    </a:solidFill>
                    <a:latin typeface="Bahnschrift" panose="020B0502040204020203" pitchFamily="34" charset="0"/>
                  </a:rPr>
                  <a:t>pe</a:t>
                </a:r>
                <a:r>
                  <a:rPr lang="en-US" sz="2400" dirty="0">
                    <a:solidFill>
                      <a:schemeClr val="tx1">
                        <a:lumMod val="75000"/>
                        <a:lumOff val="25000"/>
                      </a:schemeClr>
                    </a:solidFill>
                    <a:latin typeface="Bahnschrift" panose="020B0502040204020203" pitchFamily="34" charset="0"/>
                  </a:rPr>
                  <a:t> prima </a:t>
                </a:r>
                <a:r>
                  <a:rPr lang="ro-RO" sz="2400" dirty="0">
                    <a:solidFill>
                      <a:schemeClr val="tx1">
                        <a:lumMod val="75000"/>
                        <a:lumOff val="25000"/>
                      </a:schemeClr>
                    </a:solidFill>
                    <a:latin typeface="Bahnschrift" panose="020B0502040204020203" pitchFamily="34" charset="0"/>
                  </a:rPr>
                  <a:t>nici</a:t>
                </a:r>
                <a:r>
                  <a:rPr lang="en-US" sz="2400" dirty="0">
                    <a:solidFill>
                      <a:schemeClr val="tx1">
                        <a:lumMod val="75000"/>
                        <a:lumOff val="25000"/>
                      </a:schemeClr>
                    </a:solidFill>
                    <a:latin typeface="Bahnschrift" panose="020B0502040204020203" pitchFamily="34" charset="0"/>
                  </a:rPr>
                  <a:t> pe ultima </a:t>
                </a:r>
                <a:r>
                  <a:rPr lang="en-US" sz="2400" dirty="0" err="1">
                    <a:solidFill>
                      <a:schemeClr val="tx1">
                        <a:lumMod val="75000"/>
                        <a:lumOff val="25000"/>
                      </a:schemeClr>
                    </a:solidFill>
                    <a:latin typeface="Bahnschrift" panose="020B0502040204020203" pitchFamily="34" charset="0"/>
                  </a:rPr>
                  <a:t>pozi</a:t>
                </a:r>
                <a:r>
                  <a:rPr lang="ro-RO" sz="2400" dirty="0">
                    <a:solidFill>
                      <a:schemeClr val="tx1">
                        <a:lumMod val="75000"/>
                        <a:lumOff val="25000"/>
                      </a:schemeClr>
                    </a:solidFill>
                    <a:latin typeface="Bahnschrift" panose="020B0502040204020203" pitchFamily="34" charset="0"/>
                  </a:rPr>
                  <a:t>ț</a:t>
                </a:r>
                <a:r>
                  <a:rPr lang="en-US" sz="2400" dirty="0" err="1">
                    <a:solidFill>
                      <a:schemeClr val="tx1">
                        <a:lumMod val="75000"/>
                        <a:lumOff val="25000"/>
                      </a:schemeClr>
                    </a:solidFill>
                    <a:latin typeface="Bahnschrift" panose="020B0502040204020203" pitchFamily="34" charset="0"/>
                  </a:rPr>
                  <a:t>ie</a:t>
                </a:r>
                <a:r>
                  <a:rPr lang="en-US" sz="2400" dirty="0">
                    <a:solidFill>
                      <a:schemeClr val="tx1">
                        <a:lumMod val="75000"/>
                        <a:lumOff val="25000"/>
                      </a:schemeClr>
                    </a:solidFill>
                    <a:latin typeface="Bahnschrift" panose="020B0502040204020203" pitchFamily="34" charset="0"/>
                  </a:rPr>
                  <a:t> se </a:t>
                </a:r>
                <a:r>
                  <a:rPr lang="en-US" sz="2400" dirty="0" err="1">
                    <a:solidFill>
                      <a:schemeClr val="tx1">
                        <a:lumMod val="75000"/>
                        <a:lumOff val="25000"/>
                      </a:schemeClr>
                    </a:solidFill>
                    <a:latin typeface="Bahnschrift" panose="020B0502040204020203" pitchFamily="34" charset="0"/>
                  </a:rPr>
                  <a:t>execut</a:t>
                </a:r>
                <a:r>
                  <a:rPr lang="ro-RO" sz="2400" dirty="0">
                    <a:solidFill>
                      <a:schemeClr val="tx1">
                        <a:lumMod val="75000"/>
                        <a:lumOff val="25000"/>
                      </a:schemeClr>
                    </a:solidFill>
                    <a:latin typeface="Bahnschrift" panose="020B0502040204020203" pitchFamily="34" charset="0"/>
                  </a:rPr>
                  <a:t>ă</a:t>
                </a:r>
                <a:r>
                  <a:rPr lang="en-US" sz="2400" dirty="0">
                    <a:solidFill>
                      <a:schemeClr val="tx1">
                        <a:lumMod val="75000"/>
                        <a:lumOff val="25000"/>
                      </a:schemeClr>
                    </a:solidFill>
                    <a:latin typeface="Bahnschrift" panose="020B0502040204020203" pitchFamily="34" charset="0"/>
                  </a:rPr>
                  <a:t>: </a:t>
                </a:r>
              </a:p>
              <a:p>
                <a:endParaRPr lang="en-US" sz="2400" dirty="0">
                  <a:solidFill>
                    <a:schemeClr val="tx1">
                      <a:lumMod val="75000"/>
                      <a:lumOff val="25000"/>
                    </a:schemeClr>
                  </a:solidFill>
                  <a:latin typeface="Bahnschrift" panose="020B0502040204020203" pitchFamily="34" charset="0"/>
                </a:endParaRPr>
              </a:p>
              <a:p>
                <a14:m>
                  <m:oMath xmlns:m="http://schemas.openxmlformats.org/officeDocument/2006/math">
                    <m:nary>
                      <m:naryPr>
                        <m:chr m:val="∑"/>
                        <m:limLoc m:val="undOvr"/>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panose="02040503050406030204" pitchFamily="18" charset="0"/>
                          </a:rPr>
                          <m:t>0</m:t>
                        </m:r>
                      </m:sub>
                      <m:sup>
                        <m:r>
                          <a:rPr lang="en-US" sz="2400" i="1">
                            <a:solidFill>
                              <a:schemeClr val="tx1">
                                <a:lumMod val="75000"/>
                                <a:lumOff val="25000"/>
                              </a:schemeClr>
                            </a:solidFill>
                            <a:latin typeface="Cambria Math" panose="02040503050406030204" pitchFamily="18" charset="0"/>
                          </a:rPr>
                          <m:t>𝑛</m:t>
                        </m:r>
                        <m:r>
                          <a:rPr lang="en-US" sz="2400" i="1">
                            <a:solidFill>
                              <a:schemeClr val="tx1">
                                <a:lumMod val="75000"/>
                                <a:lumOff val="25000"/>
                              </a:schemeClr>
                            </a:solidFill>
                            <a:latin typeface="Cambria Math" panose="02040503050406030204" pitchFamily="18" charset="0"/>
                          </a:rPr>
                          <m:t>−1</m:t>
                        </m:r>
                      </m:sup>
                      <m:e>
                        <m:r>
                          <a:rPr lang="en-US" sz="2400" i="1">
                            <a:solidFill>
                              <a:schemeClr val="tx1">
                                <a:lumMod val="75000"/>
                                <a:lumOff val="25000"/>
                              </a:schemeClr>
                            </a:solidFill>
                            <a:latin typeface="Cambria Math" panose="02040503050406030204" pitchFamily="18" charset="0"/>
                          </a:rPr>
                          <m:t>1</m:t>
                        </m:r>
                      </m:e>
                    </m:nary>
                  </m:oMath>
                </a14:m>
                <a:r>
                  <a:rPr lang="en-US" sz="2400" dirty="0">
                    <a:solidFill>
                      <a:schemeClr val="tx1">
                        <a:lumMod val="75000"/>
                        <a:lumOff val="25000"/>
                      </a:schemeClr>
                    </a:solidFill>
                    <a:latin typeface="Bahnschrift" panose="020B0502040204020203" pitchFamily="34" charset="0"/>
                  </a:rPr>
                  <a:t> + </a:t>
                </a:r>
                <a14:m>
                  <m:oMath xmlns:m="http://schemas.openxmlformats.org/officeDocument/2006/math">
                    <m:nary>
                      <m:naryPr>
                        <m:chr m:val="∑"/>
                        <m:limLoc m:val="undOvr"/>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panose="02040503050406030204" pitchFamily="18" charset="0"/>
                          </a:rPr>
                          <m:t>0</m:t>
                        </m:r>
                      </m:sub>
                      <m:sup>
                        <m:r>
                          <a:rPr lang="en-US" sz="2400" i="1">
                            <a:solidFill>
                              <a:schemeClr val="tx1">
                                <a:lumMod val="75000"/>
                                <a:lumOff val="25000"/>
                              </a:schemeClr>
                            </a:solidFill>
                            <a:latin typeface="Cambria Math" panose="02040503050406030204" pitchFamily="18" charset="0"/>
                          </a:rPr>
                          <m:t>𝑛</m:t>
                        </m:r>
                        <m:r>
                          <a:rPr lang="en-US" sz="2400" i="1">
                            <a:solidFill>
                              <a:schemeClr val="tx1">
                                <a:lumMod val="75000"/>
                                <a:lumOff val="25000"/>
                              </a:schemeClr>
                            </a:solidFill>
                            <a:latin typeface="Cambria Math" panose="02040503050406030204" pitchFamily="18" charset="0"/>
                          </a:rPr>
                          <m:t>−1</m:t>
                        </m:r>
                      </m:sup>
                      <m:e>
                        <m:r>
                          <a:rPr lang="en-US" sz="2400" i="1">
                            <a:solidFill>
                              <a:schemeClr val="tx1">
                                <a:lumMod val="75000"/>
                                <a:lumOff val="25000"/>
                              </a:schemeClr>
                            </a:solidFill>
                            <a:latin typeface="Cambria Math" panose="02040503050406030204" pitchFamily="18" charset="0"/>
                          </a:rPr>
                          <m:t>1</m:t>
                        </m:r>
                      </m:e>
                    </m:nary>
                  </m:oMath>
                </a14:m>
                <a:r>
                  <a:rPr lang="en-US" sz="2400" dirty="0">
                    <a:solidFill>
                      <a:schemeClr val="tx1">
                        <a:lumMod val="75000"/>
                        <a:lumOff val="25000"/>
                      </a:schemeClr>
                    </a:solidFill>
                    <a:latin typeface="Bahnschrift" panose="020B0502040204020203" pitchFamily="34" charset="0"/>
                  </a:rPr>
                  <a:t> + </a:t>
                </a:r>
                <a14:m>
                  <m:oMath xmlns:m="http://schemas.openxmlformats.org/officeDocument/2006/math">
                    <m:nary>
                      <m:naryPr>
                        <m:chr m:val="∑"/>
                        <m:limLoc m:val="undOvr"/>
                        <m:ctrlPr>
                          <a:rPr lang="en-US" sz="2400" i="1">
                            <a:solidFill>
                              <a:schemeClr val="tx1">
                                <a:lumMod val="75000"/>
                                <a:lumOff val="25000"/>
                              </a:schemeClr>
                            </a:solidFill>
                            <a:latin typeface="Cambria Math" panose="02040503050406030204" pitchFamily="18" charset="0"/>
                          </a:rPr>
                        </m:ctrlPr>
                      </m:naryPr>
                      <m:sub>
                        <m:r>
                          <a:rPr lang="en-US" sz="2400" i="1">
                            <a:solidFill>
                              <a:schemeClr val="tx1">
                                <a:lumMod val="75000"/>
                                <a:lumOff val="25000"/>
                              </a:schemeClr>
                            </a:solidFill>
                            <a:latin typeface="Cambria Math" panose="02040503050406030204" pitchFamily="18" charset="0"/>
                          </a:rPr>
                          <m:t>1</m:t>
                        </m:r>
                      </m:sub>
                      <m:sup>
                        <m:r>
                          <a:rPr lang="en-US" sz="2400" i="1">
                            <a:solidFill>
                              <a:schemeClr val="tx1">
                                <a:lumMod val="75000"/>
                                <a:lumOff val="25000"/>
                              </a:schemeClr>
                            </a:solidFill>
                            <a:latin typeface="Cambria Math" panose="02040503050406030204" pitchFamily="18" charset="0"/>
                          </a:rPr>
                          <m:t>𝑛</m:t>
                        </m:r>
                        <m:r>
                          <a:rPr lang="en-US" sz="2400" i="1">
                            <a:solidFill>
                              <a:schemeClr val="tx1">
                                <a:lumMod val="75000"/>
                                <a:lumOff val="25000"/>
                              </a:schemeClr>
                            </a:solidFill>
                            <a:latin typeface="Cambria Math" panose="02040503050406030204" pitchFamily="18" charset="0"/>
                          </a:rPr>
                          <m:t>−1</m:t>
                        </m:r>
                      </m:sup>
                      <m:e>
                        <m:r>
                          <a:rPr lang="en-US" sz="2400" i="1">
                            <a:solidFill>
                              <a:schemeClr val="tx1">
                                <a:lumMod val="75000"/>
                                <a:lumOff val="25000"/>
                              </a:schemeClr>
                            </a:solidFill>
                            <a:latin typeface="Cambria Math" panose="02040503050406030204" pitchFamily="18" charset="0"/>
                          </a:rPr>
                          <m:t>1</m:t>
                        </m:r>
                      </m:e>
                    </m:nary>
                  </m:oMath>
                </a14:m>
                <a:r>
                  <a:rPr lang="en-US" sz="2400" dirty="0">
                    <a:solidFill>
                      <a:schemeClr val="tx1">
                        <a:lumMod val="75000"/>
                        <a:lumOff val="25000"/>
                      </a:schemeClr>
                    </a:solidFill>
                    <a:latin typeface="Bahnschrift" panose="020B0502040204020203" pitchFamily="34" charset="0"/>
                  </a:rPr>
                  <a:t> + 1 = </a:t>
                </a:r>
                <a:r>
                  <a:rPr lang="en-US" sz="2400" b="1" dirty="0">
                    <a:solidFill>
                      <a:schemeClr val="tx1">
                        <a:lumMod val="75000"/>
                        <a:lumOff val="25000"/>
                      </a:schemeClr>
                    </a:solidFill>
                    <a:latin typeface="Bahnschrift" panose="020B0502040204020203" pitchFamily="34" charset="0"/>
                  </a:rPr>
                  <a:t>3n</a:t>
                </a:r>
                <a:r>
                  <a:rPr lang="en-US" sz="2400" dirty="0">
                    <a:solidFill>
                      <a:schemeClr val="tx1">
                        <a:lumMod val="75000"/>
                        <a:lumOff val="25000"/>
                      </a:schemeClr>
                    </a:solidFill>
                    <a:latin typeface="Bahnschrift" panose="020B0502040204020203" pitchFamily="34" charset="0"/>
                  </a:rPr>
                  <a:t> </a:t>
                </a:r>
                <a:r>
                  <a:rPr lang="ro-RO" sz="2400" b="1" dirty="0">
                    <a:solidFill>
                      <a:schemeClr val="tx1">
                        <a:lumMod val="75000"/>
                        <a:lumOff val="25000"/>
                      </a:schemeClr>
                    </a:solidFill>
                    <a:latin typeface="Bahnschrift" panose="020B0502040204020203" pitchFamily="34" charset="0"/>
                  </a:rPr>
                  <a:t>+ 1</a:t>
                </a:r>
                <a:r>
                  <a:rPr lang="ro-RO" sz="2400" dirty="0">
                    <a:solidFill>
                      <a:schemeClr val="tx1">
                        <a:lumMod val="75000"/>
                        <a:lumOff val="25000"/>
                      </a:schemeClr>
                    </a:solidFill>
                    <a:latin typeface="Bahnschrift" panose="020B0502040204020203" pitchFamily="34" charset="0"/>
                  </a:rPr>
                  <a:t> </a:t>
                </a:r>
                <a:r>
                  <a:rPr lang="en-US" sz="2400" dirty="0">
                    <a:solidFill>
                      <a:schemeClr val="tx1">
                        <a:lumMod val="75000"/>
                        <a:lumOff val="25000"/>
                      </a:schemeClr>
                    </a:solidFill>
                    <a:latin typeface="Bahnschrift" panose="020B0502040204020203" pitchFamily="34" charset="0"/>
                  </a:rPr>
                  <a:t>opera</a:t>
                </a:r>
                <a:r>
                  <a:rPr lang="ro-RO" sz="2400" dirty="0">
                    <a:solidFill>
                      <a:schemeClr val="tx1">
                        <a:lumMod val="75000"/>
                        <a:lumOff val="25000"/>
                      </a:schemeClr>
                    </a:solidFill>
                    <a:latin typeface="Bahnschrift" panose="020B0502040204020203" pitchFamily="34" charset="0"/>
                  </a:rPr>
                  <a:t>ț</a:t>
                </a:r>
                <a:r>
                  <a:rPr lang="en-US" sz="2400" dirty="0">
                    <a:solidFill>
                      <a:schemeClr val="tx1">
                        <a:lumMod val="75000"/>
                        <a:lumOff val="25000"/>
                      </a:schemeClr>
                    </a:solidFill>
                    <a:latin typeface="Bahnschrift" panose="020B0502040204020203" pitchFamily="34" charset="0"/>
                  </a:rPr>
                  <a:t>ii, </a:t>
                </a:r>
                <a:r>
                  <a:rPr lang="en-US" sz="2400" dirty="0" err="1">
                    <a:solidFill>
                      <a:schemeClr val="tx1">
                        <a:lumMod val="75000"/>
                        <a:lumOff val="25000"/>
                      </a:schemeClr>
                    </a:solidFill>
                    <a:latin typeface="Bahnschrift" panose="020B0502040204020203" pitchFamily="34" charset="0"/>
                  </a:rPr>
                  <a:t>deci</a:t>
                </a:r>
                <a:r>
                  <a:rPr lang="en-US" sz="2400" dirty="0">
                    <a:solidFill>
                      <a:schemeClr val="tx1">
                        <a:lumMod val="75000"/>
                        <a:lumOff val="25000"/>
                      </a:schemeClr>
                    </a:solidFill>
                    <a:latin typeface="Bahnschrift" panose="020B0502040204020203" pitchFamily="34" charset="0"/>
                  </a:rPr>
                  <a:t> </a:t>
                </a:r>
                <a:r>
                  <a:rPr lang="en-US" sz="2400" dirty="0" err="1">
                    <a:solidFill>
                      <a:schemeClr val="tx1">
                        <a:lumMod val="75000"/>
                        <a:lumOff val="25000"/>
                      </a:schemeClr>
                    </a:solidFill>
                    <a:latin typeface="Bahnschrift" panose="020B0502040204020203" pitchFamily="34" charset="0"/>
                  </a:rPr>
                  <a:t>complexitatea</a:t>
                </a:r>
                <a:r>
                  <a:rPr lang="en-US" sz="2400" dirty="0">
                    <a:solidFill>
                      <a:schemeClr val="tx1">
                        <a:lumMod val="75000"/>
                        <a:lumOff val="25000"/>
                      </a:schemeClr>
                    </a:solidFill>
                    <a:latin typeface="Bahnschrift" panose="020B0502040204020203" pitchFamily="34" charset="0"/>
                  </a:rPr>
                  <a:t> </a:t>
                </a:r>
                <a:r>
                  <a:rPr lang="en-US" sz="2400" dirty="0" err="1">
                    <a:solidFill>
                      <a:schemeClr val="tx1">
                        <a:lumMod val="75000"/>
                        <a:lumOff val="25000"/>
                      </a:schemeClr>
                    </a:solidFill>
                    <a:latin typeface="Bahnschrift" panose="020B0502040204020203" pitchFamily="34" charset="0"/>
                  </a:rPr>
                  <a:t>este</a:t>
                </a:r>
                <a:r>
                  <a:rPr lang="en-US" sz="2400" dirty="0">
                    <a:solidFill>
                      <a:schemeClr val="tx1">
                        <a:lumMod val="75000"/>
                        <a:lumOff val="25000"/>
                      </a:schemeClr>
                    </a:solidFill>
                    <a:latin typeface="Bahnschrift" panose="020B0502040204020203" pitchFamily="34" charset="0"/>
                  </a:rPr>
                  <a:t> </a:t>
                </a:r>
                <a:r>
                  <a:rPr lang="en-US" sz="2400" b="1" dirty="0">
                    <a:solidFill>
                      <a:schemeClr val="tx1">
                        <a:lumMod val="75000"/>
                        <a:lumOff val="25000"/>
                      </a:schemeClr>
                    </a:solidFill>
                    <a:latin typeface="Bahnschrift" panose="020B0502040204020203" pitchFamily="34" charset="0"/>
                  </a:rPr>
                  <a:t>O(n)</a:t>
                </a:r>
                <a:endParaRPr lang="en-US" sz="2400" dirty="0">
                  <a:solidFill>
                    <a:schemeClr val="tx1">
                      <a:lumMod val="75000"/>
                      <a:lumOff val="25000"/>
                    </a:schemeClr>
                  </a:solidFill>
                  <a:latin typeface="Bahnschrift" panose="020B0502040204020203" pitchFamily="34" charset="0"/>
                </a:endParaRPr>
              </a:p>
              <a:p>
                <a:endParaRPr lang="en-US" dirty="0">
                  <a:solidFill>
                    <a:schemeClr val="tx1">
                      <a:lumMod val="75000"/>
                      <a:lumOff val="25000"/>
                    </a:schemeClr>
                  </a:solidFill>
                  <a:latin typeface="Bahnschrift" panose="020B0502040204020203"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64607" y="2021480"/>
                <a:ext cx="11700970" cy="4449038"/>
              </a:xfrm>
              <a:prstGeom prst="rect">
                <a:avLst/>
              </a:prstGeom>
              <a:blipFill>
                <a:blip r:embed="rId4"/>
                <a:stretch>
                  <a:fillRect l="-4010" t="-1097" b="-13580"/>
                </a:stretch>
              </a:blipFill>
            </p:spPr>
            <p:txBody>
              <a:bodyPr/>
              <a:lstStyle/>
              <a:p>
                <a:r>
                  <a:rPr lang="en-US">
                    <a:noFill/>
                  </a:rPr>
                  <a:t> </a:t>
                </a:r>
              </a:p>
            </p:txBody>
          </p:sp>
        </mc:Fallback>
      </mc:AlternateContent>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352" y="49344"/>
            <a:ext cx="2562225" cy="2219325"/>
          </a:xfrm>
          <a:prstGeom prst="rect">
            <a:avLst/>
          </a:prstGeom>
        </p:spPr>
      </p:pic>
    </p:spTree>
    <p:extLst>
      <p:ext uri="{BB962C8B-B14F-4D97-AF65-F5344CB8AC3E}">
        <p14:creationId xmlns:p14="http://schemas.microsoft.com/office/powerpoint/2010/main" val="32169217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3955" t="27195" r="23616" b="27329"/>
          <a:stretch/>
        </p:blipFill>
        <p:spPr>
          <a:xfrm>
            <a:off x="5334001" y="102141"/>
            <a:ext cx="1304924" cy="1126832"/>
          </a:xfrm>
          <a:prstGeom prst="rect">
            <a:avLst/>
          </a:prstGeom>
        </p:spPr>
      </p:pic>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artisticPaintStrokes trans="38000" intensity="4"/>
                    </a14:imgEffect>
                  </a14:imgLayer>
                </a14:imgProps>
              </a:ext>
              <a:ext uri="{28A0092B-C50C-407E-A947-70E740481C1C}">
                <a14:useLocalDpi xmlns:a14="http://schemas.microsoft.com/office/drawing/2010/main" val="0"/>
              </a:ext>
            </a:extLst>
          </a:blip>
          <a:srcRect l="-1849" t="13549" r="308" b="15915"/>
          <a:stretch/>
        </p:blipFill>
        <p:spPr>
          <a:xfrm>
            <a:off x="0" y="1236616"/>
            <a:ext cx="12022829" cy="5068933"/>
          </a:xfrm>
          <a:prstGeom prst="rect">
            <a:avLst/>
          </a:prstGeom>
        </p:spPr>
      </p:pic>
      <p:sp>
        <p:nvSpPr>
          <p:cNvPr id="3" name="CasetăText 2">
            <a:extLst>
              <a:ext uri="{FF2B5EF4-FFF2-40B4-BE49-F238E27FC236}">
                <a16:creationId xmlns:a16="http://schemas.microsoft.com/office/drawing/2014/main" id="{46389A07-2B47-4FA4-A2A0-E0BD29AE6DAA}"/>
              </a:ext>
            </a:extLst>
          </p:cNvPr>
          <p:cNvSpPr txBox="1"/>
          <p:nvPr/>
        </p:nvSpPr>
        <p:spPr>
          <a:xfrm>
            <a:off x="2028825" y="1597667"/>
            <a:ext cx="9658380" cy="4339137"/>
          </a:xfrm>
          <a:prstGeom prst="rect">
            <a:avLst/>
          </a:prstGeom>
          <a:noFill/>
        </p:spPr>
        <p:txBody>
          <a:bodyPr wrap="square" rtlCol="0">
            <a:spAutoFit/>
          </a:bodyPr>
          <a:lstStyle/>
          <a:p>
            <a:pPr algn="just"/>
            <a:r>
              <a:rPr lang="ro-RO"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rPr>
              <a:t>Prietenul tău a decis să meargă mai departe în viață și să-și uite ultima iubită. El a decis să scape de toate scrisorile de dragoste pe care le primise de la prietena sa, arzându-le, dar poate arde scrisorile numai atunci când este singur acasă. El are un total de N scrisori de dragoste pe care le primise de la prietena sa și este singur acasă timp de S ore. Fiecare scrisoare de dragoste, în funcție de lungimea și hârtia din care este alcătuită, durează b minute pentru a arde. Pentru a uita de ultima lui iubită, amicul tău are nevoie să ardă cât mai multe scrisori, ajută-l și informează-l  care este numărul maxim de scrisori pe care le poate arde în S ore, dacă are nevoie de timp extra sau dacă scrisorile ard în mai puțin de S ore. De asemenea, el vrea să știe ce scrisori au fost arse.</a:t>
            </a:r>
          </a:p>
          <a:p>
            <a:pPr algn="just"/>
            <a:endParaRPr lang="ro-RO"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endParaRPr>
          </a:p>
          <a:p>
            <a:pPr algn="just"/>
            <a:r>
              <a:rPr lang="en-US" sz="1600" u="sng" dirty="0">
                <a:solidFill>
                  <a:srgbClr val="080808"/>
                </a:solidFill>
                <a:latin typeface="Bahnschrift" panose="020B0502040204020203" pitchFamily="34" charset="0"/>
              </a:rPr>
              <a:t>Input</a:t>
            </a:r>
            <a:r>
              <a:rPr lang="ro-RO" sz="1600" u="sng" dirty="0">
                <a:solidFill>
                  <a:srgbClr val="080808"/>
                </a:solidFill>
                <a:latin typeface="Bahnschrift" panose="020B0502040204020203" pitchFamily="34" charset="0"/>
              </a:rPr>
              <a:t>:</a:t>
            </a:r>
          </a:p>
          <a:p>
            <a:pPr algn="just"/>
            <a:endParaRPr lang="en-US" sz="1600" u="sng" dirty="0">
              <a:solidFill>
                <a:srgbClr val="080808"/>
              </a:solidFill>
              <a:latin typeface="Bahnschrift" panose="020B0502040204020203" pitchFamily="34" charset="0"/>
            </a:endParaRPr>
          </a:p>
          <a:p>
            <a:pPr marL="0" marR="0" algn="just">
              <a:lnSpc>
                <a:spcPct val="12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o-RO" sz="1600" dirty="0">
                <a:solidFill>
                  <a:srgbClr val="080808"/>
                </a:solidFill>
                <a:latin typeface="Bahnschrift" panose="020B0502040204020203" pitchFamily="34" charset="0"/>
                <a:cs typeface="Arial" panose="020B0604020202020204" pitchFamily="34" charset="0"/>
              </a:rPr>
              <a:t>  </a:t>
            </a:r>
            <a:r>
              <a:rPr lang="ro-RO"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rPr>
              <a:t>Prima linie a fișierului conține două numere întregi separate prin spațiu N și S</a:t>
            </a:r>
            <a:endParaRPr lang="en-US"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endParaRPr>
          </a:p>
          <a:p>
            <a:pPr marL="0" marR="0" algn="just">
              <a:lnSpc>
                <a:spcPct val="125000"/>
              </a:lnSpc>
              <a:spcBef>
                <a:spcPts val="0"/>
              </a:spcBef>
              <a:spcAft>
                <a:spcPts val="0"/>
              </a:spcAft>
            </a:pP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N</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10^5</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S</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10^4) </a:t>
            </a:r>
            <a:r>
              <a:rPr lang="ro-RO"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rPr>
              <a:t>, unde N este numărul de scrisori pe care prietenul tău le are în total și S este timpul, în ore pentru care ar trebui să ardă focul. Urmează N linii care conțin fiecare două numere întregi care reprezintă timpul de ardere și tipul hârtiei, produsul lor fiind un număr întreg</a:t>
            </a:r>
            <a:r>
              <a:rPr lang="en-US" sz="1600" dirty="0">
                <a:solidFill>
                  <a:srgbClr val="080808"/>
                </a:solidFill>
                <a:latin typeface="Bahnschrift" panose="020B0502040204020203" pitchFamily="34" charset="0"/>
                <a:ea typeface="Times New Roman" panose="02020603050405020304" pitchFamily="18" charset="0"/>
                <a:cs typeface="Arial" panose="020B0604020202020204" pitchFamily="34" charset="0"/>
              </a:rPr>
              <a:t> </a:t>
            </a:r>
            <a:r>
              <a:rPr lang="ro-RO"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rPr>
              <a:t>b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b</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dirty="0">
                <a:solidFill>
                  <a:srgbClr val="080808"/>
                </a:solidFill>
                <a:effectLst/>
                <a:latin typeface="Bahnschrift" panose="020B0502040204020203" pitchFamily="34" charset="0"/>
                <a:ea typeface="Cambria Math" panose="02040503050406030204" pitchFamily="18" charset="0"/>
                <a:cs typeface="Cambria Math" panose="02040503050406030204" pitchFamily="18" charset="0"/>
              </a:rPr>
              <a:t>≤</a:t>
            </a:r>
            <a:r>
              <a:rPr lang="ro-RO" sz="1600"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 </a:t>
            </a:r>
            <a:r>
              <a:rPr lang="ro-RO" sz="1600" b="1" dirty="0">
                <a:solidFill>
                  <a:srgbClr val="080808"/>
                </a:solidFill>
                <a:effectLst/>
                <a:latin typeface="Bahnschrift" panose="020B0502040204020203" pitchFamily="34" charset="0"/>
                <a:ea typeface="Helvetica" panose="020B0604020202020204" pitchFamily="34" charset="0"/>
                <a:cs typeface="Arial" panose="020B0604020202020204" pitchFamily="34" charset="0"/>
              </a:rPr>
              <a:t>10^6</a:t>
            </a:r>
            <a:r>
              <a:rPr lang="ro-RO" sz="1600"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rPr>
              <a:t>), care semnifică timpul de care are nevoie fiecare scrisoare pentru a arde</a:t>
            </a:r>
            <a:r>
              <a:rPr lang="ro-RO"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rPr>
              <a:t>.</a:t>
            </a:r>
            <a:endParaRPr lang="en-US" dirty="0">
              <a:solidFill>
                <a:srgbClr val="080808"/>
              </a:solidFill>
              <a:effectLst/>
              <a:latin typeface="Bahnschrift" panose="020B0502040204020203" pitchFamily="34" charset="0"/>
              <a:ea typeface="Times New Roman" panose="02020603050405020304" pitchFamily="18" charset="0"/>
              <a:cs typeface="Arial" panose="020B0604020202020204" pitchFamily="34" charset="0"/>
            </a:endParaRPr>
          </a:p>
        </p:txBody>
      </p:sp>
      <p:sp>
        <p:nvSpPr>
          <p:cNvPr id="6" name="TextBox 5"/>
          <p:cNvSpPr txBox="1"/>
          <p:nvPr/>
        </p:nvSpPr>
        <p:spPr>
          <a:xfrm>
            <a:off x="180975" y="113358"/>
            <a:ext cx="5153026" cy="954107"/>
          </a:xfrm>
          <a:prstGeom prst="rect">
            <a:avLst/>
          </a:prstGeom>
          <a:noFill/>
        </p:spPr>
        <p:txBody>
          <a:bodyPr wrap="square" rtlCol="0">
            <a:spAutoFit/>
          </a:bodyPr>
          <a:lstStyle/>
          <a:p>
            <a:pPr algn="just"/>
            <a:r>
              <a:rPr lang="ro-RO" sz="2800" b="1" u="sng" dirty="0"/>
              <a:t>Problema2 – Scrisori de dragoste:</a:t>
            </a:r>
          </a:p>
          <a:p>
            <a:pPr algn="just"/>
            <a:r>
              <a:rPr lang="en-US" sz="2800" b="1" dirty="0"/>
              <a:t> </a:t>
            </a:r>
            <a:r>
              <a:rPr lang="ro-RO" sz="2800" b="1" u="sng" dirty="0"/>
              <a:t>Enunțul problemei:</a:t>
            </a:r>
            <a:endParaRPr lang="ro-RO" sz="2800" b="1" dirty="0">
              <a:solidFill>
                <a:srgbClr val="202124"/>
              </a:solidFill>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6992048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par>
                          <p:cTn id="12" fill="hold">
                            <p:stCondLst>
                              <p:cond delay="2500"/>
                            </p:stCondLst>
                            <p:childTnLst>
                              <p:par>
                                <p:cTn id="13" presetID="14" presetClass="entr" presetSubtype="1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123ECC56-DFB8-4937-A9AD-2BE4DF39DD71}"/>
              </a:ext>
            </a:extLst>
          </p:cNvPr>
          <p:cNvSpPr txBox="1"/>
          <p:nvPr/>
        </p:nvSpPr>
        <p:spPr>
          <a:xfrm>
            <a:off x="88777" y="106532"/>
            <a:ext cx="11851689" cy="6125592"/>
          </a:xfrm>
          <a:prstGeom prst="rect">
            <a:avLst/>
          </a:prstGeom>
          <a:noFill/>
        </p:spPr>
        <p:txBody>
          <a:bodyPr wrap="square" rtlCol="0">
            <a:spAutoFit/>
          </a:bodyPr>
          <a:lstStyle/>
          <a:p>
            <a:endParaRPr lang="en-US" dirty="0"/>
          </a:p>
        </p:txBody>
      </p:sp>
      <p:sp>
        <p:nvSpPr>
          <p:cNvPr id="3" name="CasetăText 2">
            <a:extLst>
              <a:ext uri="{FF2B5EF4-FFF2-40B4-BE49-F238E27FC236}">
                <a16:creationId xmlns:a16="http://schemas.microsoft.com/office/drawing/2014/main" id="{F45FFAFB-C011-4844-9D5B-E0F4E54F4D1A}"/>
              </a:ext>
            </a:extLst>
          </p:cNvPr>
          <p:cNvSpPr txBox="1"/>
          <p:nvPr/>
        </p:nvSpPr>
        <p:spPr>
          <a:xfrm>
            <a:off x="241177" y="258932"/>
            <a:ext cx="11851689" cy="6125592"/>
          </a:xfrm>
          <a:prstGeom prst="rect">
            <a:avLst/>
          </a:prstGeom>
          <a:noFill/>
        </p:spPr>
        <p:txBody>
          <a:bodyPr wrap="square" rtlCol="0">
            <a:spAutoFit/>
          </a:bodyPr>
          <a:lstStyle/>
          <a:p>
            <a:endParaRPr lang="en-US" dirty="0"/>
          </a:p>
        </p:txBody>
      </p:sp>
      <p:sp>
        <p:nvSpPr>
          <p:cNvPr id="4" name="CasetăText 3">
            <a:extLst>
              <a:ext uri="{FF2B5EF4-FFF2-40B4-BE49-F238E27FC236}">
                <a16:creationId xmlns:a16="http://schemas.microsoft.com/office/drawing/2014/main" id="{9EDD677B-99AB-4BD6-B893-06C1FA6BB187}"/>
              </a:ext>
            </a:extLst>
          </p:cNvPr>
          <p:cNvSpPr txBox="1"/>
          <p:nvPr/>
        </p:nvSpPr>
        <p:spPr>
          <a:xfrm>
            <a:off x="99135" y="106532"/>
            <a:ext cx="12146132" cy="6894195"/>
          </a:xfrm>
          <a:prstGeom prst="rect">
            <a:avLst/>
          </a:prstGeom>
          <a:noFill/>
        </p:spPr>
        <p:txBody>
          <a:bodyPr wrap="square" rtlCol="0">
            <a:spAutoFit/>
          </a:bodyPr>
          <a:lstStyle/>
          <a:p>
            <a:r>
              <a:rPr lang="en-US" sz="2400" u="sng" dirty="0">
                <a:latin typeface="Bahnschrift" panose="020B0502040204020203" pitchFamily="34" charset="0"/>
              </a:rPr>
              <a:t>Output</a:t>
            </a:r>
            <a:r>
              <a:rPr lang="ro-RO" sz="2400" u="sng" dirty="0">
                <a:latin typeface="Bahnschrift" panose="020B0502040204020203" pitchFamily="34" charset="0"/>
              </a:rPr>
              <a:t>:</a:t>
            </a:r>
            <a:endParaRPr lang="en-US" sz="2400" u="sng" dirty="0">
              <a:latin typeface="Bahnschrift" panose="020B0502040204020203" pitchFamily="34" charset="0"/>
            </a:endParaRPr>
          </a:p>
          <a:p>
            <a:endParaRPr lang="ro-RO" sz="1800" dirty="0">
              <a:solidFill>
                <a:srgbClr val="202124"/>
              </a:solidFill>
              <a:effectLst/>
              <a:latin typeface="Bahnschrift" panose="020B0502040204020203" pitchFamily="34" charset="0"/>
              <a:ea typeface="Times New Roman" panose="02020603050405020304" pitchFamily="18" charset="0"/>
            </a:endParaRPr>
          </a:p>
          <a:p>
            <a:r>
              <a:rPr lang="ro-RO" dirty="0">
                <a:solidFill>
                  <a:srgbClr val="202124"/>
                </a:solidFill>
                <a:latin typeface="Bahnschrift" panose="020B0502040204020203" pitchFamily="34" charset="0"/>
                <a:ea typeface="Times New Roman" panose="02020603050405020304" pitchFamily="18" charset="0"/>
              </a:rPr>
              <a:t>   </a:t>
            </a:r>
            <a:r>
              <a:rPr lang="ro-RO" sz="2000" dirty="0">
                <a:solidFill>
                  <a:srgbClr val="202124"/>
                </a:solidFill>
                <a:effectLst/>
                <a:latin typeface="Bahnschrift" panose="020B0502040204020203" pitchFamily="34" charset="0"/>
                <a:ea typeface="Times New Roman" panose="02020603050405020304" pitchFamily="18" charset="0"/>
              </a:rPr>
              <a:t>Dacă scrisorile de dragoste ard pentru S ore exacte, atunci se afișează numărul de scrisori de dragoste care sunt arse, dacă scrisorile ard mai puțin de S ore, se afișează numărul total de minute pentru care scrisorile ard, ceea ce se întâmplă în cazul în care el rămâne fără scrisori. Cu toate acestea, dacă scrisorile ard mai mult de S ore, atunci se afișează numărul maxim de scrisori arse și timpul minim în minute pentru care focul arde după S ore. În plus, să se afișeze scrisorile care au fost arse.</a:t>
            </a:r>
          </a:p>
          <a:p>
            <a:endParaRPr lang="ro-RO" sz="2000" dirty="0">
              <a:solidFill>
                <a:srgbClr val="202124"/>
              </a:solidFill>
              <a:latin typeface="Bahnschrift" panose="020B0502040204020203" pitchFamily="34" charset="0"/>
            </a:endParaRPr>
          </a:p>
          <a:p>
            <a:r>
              <a:rPr lang="ro-RO" sz="2000" u="sng" dirty="0">
                <a:solidFill>
                  <a:srgbClr val="202124"/>
                </a:solidFill>
                <a:latin typeface="Bahnschrift" panose="020B0502040204020203" pitchFamily="34" charset="0"/>
              </a:rPr>
              <a:t>Exemplu:</a:t>
            </a:r>
          </a:p>
          <a:p>
            <a:r>
              <a:rPr lang="ro-RO" sz="2000" dirty="0">
                <a:solidFill>
                  <a:srgbClr val="202124"/>
                </a:solidFill>
                <a:latin typeface="Bahnschrift" panose="020B0502040204020203" pitchFamily="34" charset="0"/>
              </a:rPr>
              <a:t>Pentru setul de valori </a:t>
            </a:r>
          </a:p>
          <a:p>
            <a:r>
              <a:rPr lang="en-US" sz="2000" dirty="0">
                <a:latin typeface="Bahnschrift" panose="020B0502040204020203" pitchFamily="34" charset="0"/>
              </a:rPr>
              <a:t>5 10</a:t>
            </a:r>
          </a:p>
          <a:p>
            <a:r>
              <a:rPr lang="en-US" sz="2000" dirty="0">
                <a:latin typeface="Bahnschrift" panose="020B0502040204020203" pitchFamily="34" charset="0"/>
              </a:rPr>
              <a:t>2 60</a:t>
            </a:r>
          </a:p>
          <a:p>
            <a:r>
              <a:rPr lang="en-US" sz="2000" dirty="0">
                <a:latin typeface="Bahnschrift" panose="020B0502040204020203" pitchFamily="34" charset="0"/>
              </a:rPr>
              <a:t>3 40</a:t>
            </a:r>
          </a:p>
          <a:p>
            <a:r>
              <a:rPr lang="en-US" sz="2000" dirty="0">
                <a:latin typeface="Bahnschrift" panose="020B0502040204020203" pitchFamily="34" charset="0"/>
              </a:rPr>
              <a:t>6 80</a:t>
            </a:r>
          </a:p>
          <a:p>
            <a:r>
              <a:rPr lang="en-US" sz="2000" dirty="0">
                <a:latin typeface="Bahnschrift" panose="020B0502040204020203" pitchFamily="34" charset="0"/>
              </a:rPr>
              <a:t>6 30</a:t>
            </a:r>
          </a:p>
          <a:p>
            <a:r>
              <a:rPr lang="en-US" sz="2000" dirty="0">
                <a:latin typeface="Bahnschrift" panose="020B0502040204020203" pitchFamily="34" charset="0"/>
              </a:rPr>
              <a:t>3 60</a:t>
            </a:r>
            <a:r>
              <a:rPr lang="ro-RO" sz="2000" dirty="0">
                <a:solidFill>
                  <a:srgbClr val="202124"/>
                </a:solidFill>
                <a:latin typeface="Bahnschrift" panose="020B0502040204020203" pitchFamily="34" charset="0"/>
              </a:rPr>
              <a:t> , rezultatul afișat este 1 2 4 5</a:t>
            </a:r>
            <a:r>
              <a:rPr lang="en-US" sz="2000" dirty="0">
                <a:solidFill>
                  <a:srgbClr val="202124"/>
                </a:solidFill>
                <a:latin typeface="Bahnschrift" panose="020B0502040204020203" pitchFamily="34" charset="0"/>
              </a:rPr>
              <a:t>  </a:t>
            </a:r>
            <a:r>
              <a:rPr lang="ro-RO" sz="2000" dirty="0">
                <a:solidFill>
                  <a:srgbClr val="202124"/>
                </a:solidFill>
                <a:latin typeface="Bahnschrift" panose="020B0502040204020203" pitchFamily="34" charset="0"/>
              </a:rPr>
              <a:t>și</a:t>
            </a:r>
            <a:r>
              <a:rPr lang="en-US" sz="2000" dirty="0">
                <a:solidFill>
                  <a:srgbClr val="202124"/>
                </a:solidFill>
                <a:latin typeface="Bahnschrift" panose="020B0502040204020203" pitchFamily="34" charset="0"/>
              </a:rPr>
              <a:t>  </a:t>
            </a:r>
            <a:r>
              <a:rPr lang="ro-RO" sz="2000" dirty="0">
                <a:solidFill>
                  <a:srgbClr val="202124"/>
                </a:solidFill>
                <a:latin typeface="Bahnschrift" panose="020B0502040204020203" pitchFamily="34" charset="0"/>
              </a:rPr>
              <a:t>4 480, deoarece în cele 10 ore au fost arse 4 scrisori, iar pentru a le arde pe toate este nevoie de încă 480 de minute, scrisorile arse având indici</a:t>
            </a:r>
            <a:r>
              <a:rPr lang="en-US" sz="2000" dirty="0">
                <a:solidFill>
                  <a:srgbClr val="202124"/>
                </a:solidFill>
                <a:latin typeface="Bahnschrift" panose="020B0502040204020203" pitchFamily="34" charset="0"/>
              </a:rPr>
              <a:t>i: 1 2 4 5</a:t>
            </a:r>
            <a:r>
              <a:rPr lang="ro-RO" sz="2000" dirty="0">
                <a:solidFill>
                  <a:srgbClr val="202124"/>
                </a:solidFill>
                <a:latin typeface="Bahnschrift" panose="020B0502040204020203" pitchFamily="34" charset="0"/>
              </a:rPr>
              <a:t>.</a:t>
            </a:r>
          </a:p>
          <a:p>
            <a:endParaRPr lang="ro-RO" dirty="0">
              <a:solidFill>
                <a:srgbClr val="202124"/>
              </a:solidFill>
              <a:latin typeface="Bahnschrift" panose="020B0502040204020203" pitchFamily="34" charset="0"/>
            </a:endParaRPr>
          </a:p>
          <a:p>
            <a:endParaRPr lang="ro-RO" dirty="0">
              <a:solidFill>
                <a:srgbClr val="202124"/>
              </a:solidFill>
              <a:latin typeface="Bahnschrift" panose="020B0502040204020203" pitchFamily="34" charset="0"/>
            </a:endParaRPr>
          </a:p>
          <a:p>
            <a:r>
              <a:rPr lang="ro-RO" sz="2800" b="1" u="sng" dirty="0">
                <a:latin typeface="Bahnschrift" panose="020B0502040204020203" pitchFamily="34" charset="0"/>
              </a:rPr>
              <a:t>Vezi implementarea problemei aici</a:t>
            </a:r>
            <a:r>
              <a:rPr lang="en-US" sz="2800" b="1" dirty="0">
                <a:latin typeface="Bahnschrift" panose="020B0502040204020203" pitchFamily="34" charset="0"/>
              </a:rPr>
              <a:t> </a:t>
            </a:r>
            <a:endParaRPr lang="en-US" sz="2800" b="1" u="sng" dirty="0">
              <a:latin typeface="Bahnschrift" panose="020B0502040204020203" pitchFamily="34" charset="0"/>
            </a:endParaRPr>
          </a:p>
          <a:p>
            <a:endParaRPr lang="ro-RO" dirty="0">
              <a:solidFill>
                <a:srgbClr val="202124"/>
              </a:solidFill>
              <a:latin typeface="Bahnschrift" panose="020B0502040204020203" pitchFamily="34" charset="0"/>
            </a:endParaRPr>
          </a:p>
          <a:p>
            <a:endParaRPr lang="en-US" dirty="0">
              <a:latin typeface="Bahnschrift" panose="020B0502040204020203" pitchFamily="34" charset="0"/>
            </a:endParaRPr>
          </a:p>
        </p:txBody>
      </p:sp>
      <p:pic>
        <p:nvPicPr>
          <p:cNvPr id="7" name="Grafic 6" descr="Roți dințate">
            <a:hlinkClick r:id="rId4" action="ppaction://hlinkfile"/>
            <a:extLst>
              <a:ext uri="{FF2B5EF4-FFF2-40B4-BE49-F238E27FC236}">
                <a16:creationId xmlns:a16="http://schemas.microsoft.com/office/drawing/2014/main" id="{0C250070-7104-489B-9DED-EF5232A0B1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1331" y="5249750"/>
            <a:ext cx="1658644" cy="1658644"/>
          </a:xfrm>
          <a:prstGeom prst="rect">
            <a:avLst/>
          </a:prstGeom>
        </p:spPr>
      </p:pic>
      <p:sp>
        <p:nvSpPr>
          <p:cNvPr id="5" name="Rectangle 4">
            <a:extLst>
              <a:ext uri="{FF2B5EF4-FFF2-40B4-BE49-F238E27FC236}">
                <a16:creationId xmlns:a16="http://schemas.microsoft.com/office/drawing/2014/main" id="{70DE8363-03FB-4F92-836F-993158AB9B92}"/>
              </a:ext>
            </a:extLst>
          </p:cNvPr>
          <p:cNvSpPr/>
          <p:nvPr/>
        </p:nvSpPr>
        <p:spPr>
          <a:xfrm>
            <a:off x="8839200" y="2703247"/>
            <a:ext cx="2971800" cy="1700764"/>
          </a:xfrm>
          <a:prstGeom prst="rect">
            <a:avLst/>
          </a:prstGeom>
          <a:blipFill>
            <a:blip r:embed="rId7">
              <a:extLst>
                <a:ext uri="{837473B0-CC2E-450A-ABE3-18F120FF3D39}">
                  <a1611:picAttrSrcUrl xmlns:a1611="http://schemas.microsoft.com/office/drawing/2016/11/main" r:id="rId8"/>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9705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25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1000"/>
                                        <p:tgtEl>
                                          <p:spTgt spid="4">
                                            <p:txEl>
                                              <p:pRg st="5" end="5"/>
                                            </p:txEl>
                                          </p:spTgt>
                                        </p:tgtEl>
                                      </p:cBhvr>
                                    </p:animEffect>
                                    <p:anim calcmode="lin" valueType="num">
                                      <p:cBhvr>
                                        <p:cTn id="2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nodeType="afterEffect">
                                  <p:stCondLst>
                                    <p:cond delay="500"/>
                                  </p:stCondLst>
                                  <p:childTnLst>
                                    <p:set>
                                      <p:cBhvr>
                                        <p:cTn id="29" dur="1" fill="hold">
                                          <p:stCondLst>
                                            <p:cond delay="0"/>
                                          </p:stCondLst>
                                        </p:cTn>
                                        <p:tgtEl>
                                          <p:spTgt spid="4">
                                            <p:txEl>
                                              <p:pRg st="14" end="14"/>
                                            </p:txEl>
                                          </p:spTgt>
                                        </p:tgtEl>
                                        <p:attrNameLst>
                                          <p:attrName>style.visibility</p:attrName>
                                        </p:attrNameLst>
                                      </p:cBhvr>
                                      <p:to>
                                        <p:strVal val="visible"/>
                                      </p:to>
                                    </p:set>
                                    <p:animEffect transition="in" filter="fade">
                                      <p:cBhvr>
                                        <p:cTn id="30" dur="1000"/>
                                        <p:tgtEl>
                                          <p:spTgt spid="4">
                                            <p:txEl>
                                              <p:pRg st="14" end="14"/>
                                            </p:txEl>
                                          </p:spTgt>
                                        </p:tgtEl>
                                      </p:cBhvr>
                                    </p:animEffect>
                                    <p:anim calcmode="lin" valueType="num">
                                      <p:cBhvr>
                                        <p:cTn id="31" dur="10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heel(1)">
                                      <p:cBhvr>
                                        <p:cTn id="3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asetăText 1">
                <a:extLst>
                  <a:ext uri="{FF2B5EF4-FFF2-40B4-BE49-F238E27FC236}">
                    <a16:creationId xmlns:a16="http://schemas.microsoft.com/office/drawing/2014/main" id="{83EF407D-2F01-451B-B464-688CDBF55BCE}"/>
                  </a:ext>
                </a:extLst>
              </p:cNvPr>
              <p:cNvSpPr txBox="1"/>
              <p:nvPr/>
            </p:nvSpPr>
            <p:spPr>
              <a:xfrm>
                <a:off x="93111" y="1619275"/>
                <a:ext cx="11700769" cy="5087098"/>
              </a:xfrm>
              <a:prstGeom prst="rect">
                <a:avLst/>
              </a:prstGeom>
              <a:noFill/>
            </p:spPr>
            <p:txBody>
              <a:bodyPr wrap="square" rtlCol="0">
                <a:spAutoFit/>
              </a:bodyPr>
              <a:lstStyle/>
              <a:p>
                <a:pPr marL="0" marR="0" algn="just">
                  <a:lnSpc>
                    <a:spcPct val="107000"/>
                  </a:lnSpc>
                  <a:spcBef>
                    <a:spcPts val="0"/>
                  </a:spcBef>
                  <a:spcAft>
                    <a:spcPts val="800"/>
                  </a:spcAft>
                </a:pPr>
                <a:r>
                  <a:rPr lang="ro-RO" sz="2000" b="1" dirty="0">
                    <a:solidFill>
                      <a:schemeClr val="tx1">
                        <a:lumMod val="75000"/>
                        <a:lumOff val="25000"/>
                      </a:schemeClr>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Presupunem că setul de scrisori este ordonat crescător după timpul de ardere necesar pentru fiecare scrisoare.</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a:p>
                <a:pPr marL="0" marR="0" algn="just">
                  <a:lnSpc>
                    <a:spcPct val="107000"/>
                  </a:lnSpc>
                  <a:spcBef>
                    <a:spcPts val="0"/>
                  </a:spcBef>
                  <a:spcAft>
                    <a:spcPts val="800"/>
                  </a:spcAft>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Proprietatea de alegere "</a:t>
                </a:r>
                <a:r>
                  <a:rPr lang="ro-RO" sz="2000" dirty="0" err="1">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greedy</a:t>
                </a: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a:p>
                <a:pPr algn="just">
                  <a:lnSpc>
                    <a:spcPct val="107000"/>
                  </a:lnSpc>
                  <a:spcAft>
                    <a:spcPts val="800"/>
                  </a:spcAft>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Fie O = (</a:t>
                </a:r>
                <a14:m>
                  <m:oMath xmlns:m="http://schemas.openxmlformats.org/officeDocument/2006/math">
                    <m:sSub>
                      <m:sSubPr>
                        <m:ctrlPr>
                          <a:rPr lang="en-US"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1 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latin typeface="Bahnschrift" panose="020B0502040204020203" pitchFamily="34" charset="0"/>
                    <a:ea typeface="Times New Roman" panose="02020603050405020304" pitchFamily="18" charset="0"/>
                    <a:cs typeface="Arial" panose="020B0604020202020204" pitchFamily="34" charset="0"/>
                  </a:rPr>
                  <a:t>, . . . , </a:t>
                </a:r>
                <a14:m>
                  <m:oMath xmlns:m="http://schemas.openxmlformats.org/officeDocument/2006/math">
                    <m:sSub>
                      <m:sSubPr>
                        <m:ctrlPr>
                          <a:rPr lang="en-US"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𝑚</m:t>
                        </m:r>
                        <m:r>
                          <a:rPr lang="ro-RO" sz="2000" i="1">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o soluție optimă și  X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soluția dată de algoritm. Există mai multe situații</a:t>
                </a:r>
                <a:r>
                  <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a:t>
                </a:r>
              </a:p>
              <a:p>
                <a:pPr marL="342900" marR="0" lvl="0" indent="-342900" algn="just">
                  <a:lnSpc>
                    <a:spcPct val="107000"/>
                  </a:lnSpc>
                  <a:spcBef>
                    <a:spcPts val="0"/>
                  </a:spcBef>
                  <a:spcAft>
                    <a:spcPts val="0"/>
                  </a:spcAft>
                  <a:buFont typeface="Times New Roman" panose="02020603050405020304" pitchFamily="18" charset="0"/>
                  <a:buChar char="-"/>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Dacă k &gt; m atunci O nu este soluția optimă. </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a:p>
                <a:pPr marL="342900" marR="0" lvl="0" indent="-342900" algn="just">
                  <a:lnSpc>
                    <a:spcPct val="107000"/>
                  </a:lnSpc>
                  <a:spcBef>
                    <a:spcPts val="0"/>
                  </a:spcBef>
                  <a:spcAft>
                    <a:spcPts val="0"/>
                  </a:spcAft>
                  <a:buFont typeface="Times New Roman" panose="02020603050405020304" pitchFamily="18" charset="0"/>
                  <a:buChar char="-"/>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Dacă k = m atunci X este optimă.</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a:p>
                <a:pPr marL="342900" marR="0" lvl="0" indent="-342900" algn="just">
                  <a:lnSpc>
                    <a:spcPct val="107000"/>
                  </a:lnSpc>
                  <a:spcBef>
                    <a:spcPts val="0"/>
                  </a:spcBef>
                  <a:spcAft>
                    <a:spcPts val="800"/>
                  </a:spcAft>
                  <a:buFont typeface="Times New Roman" panose="02020603050405020304" pitchFamily="18" charset="0"/>
                  <a:buChar char="-"/>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Dacă k &lt; m, atunci putem înlocui în O pe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cu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(scrisoarea care arde cel mai repede) fără a altera restricția problemei și păstrând același număr (maxim) de scrisori selectate. Obținem soluția optimă O</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a:p>
                <a:pPr marL="129540" marR="0" algn="just">
                  <a:lnSpc>
                    <a:spcPct val="107000"/>
                  </a:lnSpc>
                  <a:spcBef>
                    <a:spcPts val="0"/>
                  </a:spcBef>
                  <a:spcAft>
                    <a:spcPts val="800"/>
                  </a:spcAft>
                </a:pPr>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Proprietatea de substructură optimă. Considerăm soluția optimă O</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Presupunem că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nu este soluție optimă pentru subproblema selecției subsetului considerat. Rezultă că există O</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o alta soluție cu k</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&gt; m. Acest lucru ar conduce la o soluție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𝑘</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mai bună decât O</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a:t>
                </a:r>
                <a14:m>
                  <m:oMath xmlns:m="http://schemas.openxmlformats.org/officeDocument/2006/math">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 . . . , </a:t>
                </a:r>
                <a14:m>
                  <m:oMath xmlns:m="http://schemas.openxmlformats.org/officeDocument/2006/math">
                    <m:sSub>
                      <m:sSubPr>
                        <m:ctrlPr>
                          <a:rPr lang="en-US"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2000" i="1">
                            <a:solidFill>
                              <a:schemeClr val="tx1">
                                <a:lumMod val="75000"/>
                                <a:lumOff val="25000"/>
                              </a:schemeClr>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rPr>
                  <a:t>).). Contradicție. </a:t>
                </a:r>
                <a:endParaRPr lang="en-US" sz="2000" dirty="0">
                  <a:solidFill>
                    <a:schemeClr val="tx1">
                      <a:lumMod val="75000"/>
                      <a:lumOff val="25000"/>
                    </a:schemeClr>
                  </a:solidFill>
                  <a:effectLst/>
                  <a:latin typeface="Bahnschrift" panose="020B0502040204020203" pitchFamily="34" charset="0"/>
                  <a:ea typeface="Times New Roman" panose="02020603050405020304" pitchFamily="18" charset="0"/>
                  <a:cs typeface="Arial" panose="020B0604020202020204" pitchFamily="34" charset="0"/>
                </a:endParaRPr>
              </a:p>
            </p:txBody>
          </p:sp>
        </mc:Choice>
        <mc:Fallback xmlns="">
          <p:sp>
            <p:nvSpPr>
              <p:cNvPr id="2" name="CasetăText 1">
                <a:extLst>
                  <a:ext uri="{FF2B5EF4-FFF2-40B4-BE49-F238E27FC236}">
                    <a16:creationId xmlns:a16="http://schemas.microsoft.com/office/drawing/2014/main" id="{83EF407D-2F01-451B-B464-688CDBF55BCE}"/>
                  </a:ext>
                </a:extLst>
              </p:cNvPr>
              <p:cNvSpPr txBox="1">
                <a:spLocks noRot="1" noChangeAspect="1" noMove="1" noResize="1" noEditPoints="1" noAdjustHandles="1" noChangeArrowheads="1" noChangeShapeType="1" noTextEdit="1"/>
              </p:cNvSpPr>
              <p:nvPr/>
            </p:nvSpPr>
            <p:spPr>
              <a:xfrm>
                <a:off x="93111" y="1619275"/>
                <a:ext cx="11700769" cy="5087098"/>
              </a:xfrm>
              <a:prstGeom prst="rect">
                <a:avLst/>
              </a:prstGeom>
              <a:blipFill>
                <a:blip r:embed="rId4"/>
                <a:stretch>
                  <a:fillRect l="-521" t="-839" r="-521" b="-1199"/>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51411">
            <a:off x="9860896" y="97276"/>
            <a:ext cx="2036246" cy="1763738"/>
          </a:xfrm>
          <a:prstGeom prst="rect">
            <a:avLst/>
          </a:prstGeom>
        </p:spPr>
      </p:pic>
      <p:sp>
        <p:nvSpPr>
          <p:cNvPr id="3" name="TextBox 2">
            <a:extLst>
              <a:ext uri="{FF2B5EF4-FFF2-40B4-BE49-F238E27FC236}">
                <a16:creationId xmlns:a16="http://schemas.microsoft.com/office/drawing/2014/main" id="{C8CDCB71-4E5E-447A-B5C7-D23B44D38FFD}"/>
              </a:ext>
            </a:extLst>
          </p:cNvPr>
          <p:cNvSpPr txBox="1"/>
          <p:nvPr/>
        </p:nvSpPr>
        <p:spPr>
          <a:xfrm>
            <a:off x="1790700" y="475011"/>
            <a:ext cx="5991225" cy="584775"/>
          </a:xfrm>
          <a:prstGeom prst="rect">
            <a:avLst/>
          </a:prstGeom>
          <a:noFill/>
        </p:spPr>
        <p:txBody>
          <a:bodyPr wrap="square" rtlCol="0">
            <a:spAutoFit/>
          </a:bodyPr>
          <a:lstStyle/>
          <a:p>
            <a:r>
              <a:rPr lang="ro-RO" sz="3200" b="1" u="sng" dirty="0">
                <a:solidFill>
                  <a:schemeClr val="tx1">
                    <a:lumMod val="75000"/>
                    <a:lumOff val="25000"/>
                  </a:schemeClr>
                </a:solidFill>
                <a:latin typeface="Bahnschrift" panose="020B0502040204020203" pitchFamily="34" charset="0"/>
                <a:ea typeface="Times New Roman" panose="02020603050405020304" pitchFamily="18" charset="0"/>
                <a:cs typeface="Arial" panose="020B0604020202020204" pitchFamily="34" charset="0"/>
              </a:rPr>
              <a:t>CORECTITUDINEA PROBLEMEI</a:t>
            </a:r>
            <a:r>
              <a:rPr lang="en-US" sz="3200" b="1" u="sng" dirty="0">
                <a:solidFill>
                  <a:schemeClr val="tx1">
                    <a:lumMod val="75000"/>
                    <a:lumOff val="25000"/>
                  </a:schemeClr>
                </a:solidFill>
                <a:latin typeface="Bahnschrift" panose="020B0502040204020203" pitchFamily="34" charset="0"/>
                <a:ea typeface="Times New Roman" panose="02020603050405020304" pitchFamily="18" charset="0"/>
                <a:cs typeface="Arial" panose="020B0604020202020204" pitchFamily="34" charset="0"/>
              </a:rPr>
              <a:t>:</a:t>
            </a:r>
            <a:endParaRPr lang="ro-RO" sz="3200" b="1" u="sng" dirty="0">
              <a:solidFill>
                <a:schemeClr val="tx1">
                  <a:lumMod val="75000"/>
                  <a:lumOff val="25000"/>
                </a:schemeClr>
              </a:solidFill>
              <a:latin typeface="Bahnschrift" panose="020B0502040204020203" pitchFamily="34" charset="0"/>
              <a:ea typeface="Times New Roman" panose="02020603050405020304" pitchFamily="18" charset="0"/>
              <a:cs typeface="Arial" panose="020B0604020202020204" pitchFamily="34" charset="0"/>
            </a:endParaRPr>
          </a:p>
        </p:txBody>
      </p:sp>
      <p:sp>
        <p:nvSpPr>
          <p:cNvPr id="5" name="Rectangle 4">
            <a:extLst>
              <a:ext uri="{FF2B5EF4-FFF2-40B4-BE49-F238E27FC236}">
                <a16:creationId xmlns:a16="http://schemas.microsoft.com/office/drawing/2014/main" id="{49C70DE1-7D7D-4B58-BC80-4BF6A1A70A48}"/>
              </a:ext>
            </a:extLst>
          </p:cNvPr>
          <p:cNvSpPr/>
          <p:nvPr/>
        </p:nvSpPr>
        <p:spPr>
          <a:xfrm>
            <a:off x="7639050" y="134622"/>
            <a:ext cx="1419225" cy="925164"/>
          </a:xfrm>
          <a:prstGeom prst="rect">
            <a:avLst/>
          </a:prstGeom>
          <a:blipFill>
            <a:blip r:embed="rId6">
              <a:extLst>
                <a:ext uri="{837473B0-CC2E-450A-ABE3-18F120FF3D39}">
                  <a1611:picAttrSrcUrl xmlns:a1611="http://schemas.microsoft.com/office/drawing/2016/11/main" r:id="rId7"/>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43703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par>
                          <p:cTn id="15" fill="hold">
                            <p:stCondLst>
                              <p:cond delay="3000"/>
                            </p:stCondLst>
                            <p:childTnLst>
                              <p:par>
                                <p:cTn id="16" presetID="21" presetClass="entr" presetSubtype="1"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2000"/>
                                        <p:tgtEl>
                                          <p:spTgt spid="4"/>
                                        </p:tgtEl>
                                      </p:cBhvr>
                                    </p:animEffect>
                                  </p:childTnLst>
                                </p:cTn>
                              </p:par>
                            </p:childTnLst>
                          </p:cTn>
                        </p:par>
                        <p:par>
                          <p:cTn id="19" fill="hold">
                            <p:stCondLst>
                              <p:cond delay="5000"/>
                            </p:stCondLst>
                            <p:childTnLst>
                              <p:par>
                                <p:cTn id="20" presetID="31"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19000"/>
                    </a14:imgEffect>
                  </a14:imgLayer>
                </a14:imgProps>
              </a:ex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asetăText 1">
                <a:extLst>
                  <a:ext uri="{FF2B5EF4-FFF2-40B4-BE49-F238E27FC236}">
                    <a16:creationId xmlns:a16="http://schemas.microsoft.com/office/drawing/2014/main" id="{781FF9EF-E593-46D6-8230-23253D87557C}"/>
                  </a:ext>
                </a:extLst>
              </p:cNvPr>
              <p:cNvSpPr txBox="1"/>
              <p:nvPr/>
            </p:nvSpPr>
            <p:spPr>
              <a:xfrm>
                <a:off x="115410" y="159798"/>
                <a:ext cx="11878322" cy="6664838"/>
              </a:xfrm>
              <a:prstGeom prst="rect">
                <a:avLst/>
              </a:prstGeom>
              <a:noFill/>
            </p:spPr>
            <p:txBody>
              <a:bodyPr wrap="square" rtlCol="0">
                <a:spAutoFit/>
              </a:bodyPr>
              <a:lstStyle/>
              <a:p>
                <a:pPr algn="just"/>
                <a:r>
                  <a:rPr lang="ro-RO" sz="2000" b="1" u="sng" dirty="0">
                    <a:solidFill>
                      <a:schemeClr val="bg1"/>
                    </a:solidFill>
                    <a:latin typeface="Bahnschrift" panose="020B0502040204020203" pitchFamily="34" charset="0"/>
                  </a:rPr>
                  <a:t>COMPLEXITATEA:</a:t>
                </a:r>
              </a:p>
              <a:p>
                <a:pPr algn="just"/>
                <a:endParaRPr lang="ro-RO" sz="2000" b="1" u="sng" dirty="0">
                  <a:solidFill>
                    <a:schemeClr val="bg1"/>
                  </a:solidFill>
                  <a:latin typeface="Bahnschrift" panose="020B0502040204020203" pitchFamily="34" charset="0"/>
                </a:endParaRPr>
              </a:p>
              <a:p>
                <a:pPr marR="0" lvl="0" algn="just" rtl="0">
                  <a:lnSpc>
                    <a:spcPct val="107000"/>
                  </a:lnSpc>
                  <a:spcBef>
                    <a:spcPts val="0"/>
                  </a:spcBef>
                  <a:spcAft>
                    <a:spcPts val="0"/>
                  </a:spcAft>
                </a:pPr>
                <a:r>
                  <a:rPr lang="ro-RO" sz="2000" i="1"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1.   Subprogramul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Citire() =</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&gt;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Complexitatea acestui subprogram este dată de structura repetitivă </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for</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&gt;</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cs typeface="Arial" panose="020B0604020202020204" pitchFamily="34" charset="0"/>
                  </a:rPr>
                  <a:t>Acest ciclu se referă la variabila </a:t>
                </a:r>
                <a:r>
                  <a:rPr lang="he-IL" sz="2000" u="none" strike="noStrike" dirty="0">
                    <a:solidFill>
                      <a:schemeClr val="bg1"/>
                    </a:solidFill>
                    <a:effectLst/>
                    <a:latin typeface="Bahnschrift" panose="020B0502040204020203" pitchFamily="34" charset="0"/>
                    <a:cs typeface="Arial" panose="020B0604020202020204" pitchFamily="34" charset="0"/>
                  </a:rPr>
                  <a:t>֦</a:t>
                </a:r>
                <a:r>
                  <a:rPr lang="ro-RO" sz="2000" u="none" strike="noStrike" dirty="0">
                    <a:solidFill>
                      <a:schemeClr val="bg1"/>
                    </a:solidFill>
                    <a:effectLst/>
                    <a:latin typeface="Bahnschrift" panose="020B0502040204020203" pitchFamily="34" charset="0"/>
                    <a:cs typeface="Arial" panose="020B0604020202020204" pitchFamily="34" charset="0"/>
                  </a:rPr>
                  <a:t> i</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cs typeface="Arial" panose="020B0604020202020204" pitchFamily="34" charset="0"/>
                  </a:rPr>
                  <a:t>  care pornește de la valoarea </a:t>
                </a:r>
                <a:r>
                  <a:rPr lang="he-IL" sz="2000" u="none" strike="noStrike" dirty="0">
                    <a:solidFill>
                      <a:schemeClr val="bg1"/>
                    </a:solidFill>
                    <a:effectLst/>
                    <a:latin typeface="Bahnschrift" panose="020B0502040204020203" pitchFamily="34" charset="0"/>
                    <a:cs typeface="Arial" panose="020B0604020202020204" pitchFamily="34" charset="0"/>
                  </a:rPr>
                  <a:t>֦</a:t>
                </a:r>
                <a:r>
                  <a:rPr lang="ro-RO" sz="2000" u="none" strike="noStrike" dirty="0">
                    <a:solidFill>
                      <a:schemeClr val="bg1"/>
                    </a:solidFill>
                    <a:effectLst/>
                    <a:latin typeface="Bahnschrift" panose="020B0502040204020203" pitchFamily="34" charset="0"/>
                    <a:cs typeface="Arial" panose="020B0604020202020204" pitchFamily="34" charset="0"/>
                  </a:rPr>
                  <a:t> 0</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cs typeface="Arial" panose="020B0604020202020204" pitchFamily="34" charset="0"/>
                  </a:rPr>
                  <a:t> și se oprește la valoarea </a:t>
                </a:r>
                <a:r>
                  <a:rPr lang="he-IL" sz="2000" u="none" strike="noStrike" dirty="0">
                    <a:solidFill>
                      <a:schemeClr val="bg1"/>
                    </a:solidFill>
                    <a:effectLst/>
                    <a:latin typeface="Bahnschrift" panose="020B0502040204020203" pitchFamily="34" charset="0"/>
                    <a:cs typeface="Arial" panose="020B0604020202020204" pitchFamily="34" charset="0"/>
                  </a:rPr>
                  <a:t>֦</a:t>
                </a:r>
                <a:r>
                  <a:rPr lang="ro-RO" sz="2000" u="none" strike="noStrike" dirty="0">
                    <a:solidFill>
                      <a:schemeClr val="bg1"/>
                    </a:solidFill>
                    <a:effectLst/>
                    <a:latin typeface="Bahnschrift" panose="020B0502040204020203" pitchFamily="34" charset="0"/>
                    <a:cs typeface="Arial" panose="020B0604020202020204" pitchFamily="34" charset="0"/>
                  </a:rPr>
                  <a:t> n-1</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cs typeface="Arial" panose="020B0604020202020204" pitchFamily="34" charset="0"/>
                  </a:rPr>
                  <a:t>, la fiecare pas crescând cu o unitate, cee</a:t>
                </a:r>
                <a:r>
                  <a:rPr lang="ro-RO" sz="2000" dirty="0">
                    <a:solidFill>
                      <a:schemeClr val="bg1"/>
                    </a:solidFill>
                    <a:latin typeface="Bahnschrift" panose="020B0502040204020203" pitchFamily="34" charset="0"/>
                    <a:cs typeface="Arial" panose="020B0604020202020204" pitchFamily="34" charset="0"/>
                  </a:rPr>
                  <a:t>a ce înseamnă că acesta se execută de </a:t>
                </a:r>
                <a:r>
                  <a:rPr lang="he-IL" sz="2000" u="none" strike="noStrike" dirty="0">
                    <a:solidFill>
                      <a:schemeClr val="bg1"/>
                    </a:solidFill>
                    <a:effectLst/>
                    <a:latin typeface="Bahnschrift" panose="020B0502040204020203" pitchFamily="34" charset="0"/>
                    <a:cs typeface="Arial" panose="020B0604020202020204" pitchFamily="34" charset="0"/>
                  </a:rPr>
                  <a:t>֦</a:t>
                </a:r>
                <a:r>
                  <a:rPr lang="ro-RO" sz="2000" u="none" strike="noStrike" dirty="0">
                    <a:solidFill>
                      <a:schemeClr val="bg1"/>
                    </a:solidFill>
                    <a:effectLst/>
                    <a:latin typeface="Bahnschrift" panose="020B0502040204020203" pitchFamily="34" charset="0"/>
                    <a:cs typeface="Arial" panose="020B0604020202020204" pitchFamily="34" charset="0"/>
                  </a:rPr>
                  <a:t> n</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cs typeface="Arial" panose="020B0604020202020204" pitchFamily="34" charset="0"/>
                  </a:rPr>
                  <a:t> ori</a:t>
                </a:r>
                <a:r>
                  <a:rPr lang="ro-RO" sz="2000" u="none" strike="noStrike" dirty="0">
                    <a:solidFill>
                      <a:schemeClr val="bg1"/>
                    </a:solidFill>
                    <a:effectLst/>
                    <a:latin typeface="Bahnschrift" panose="020B0502040204020203" pitchFamily="34" charset="0"/>
                    <a:cs typeface="Arial" panose="020B0604020202020204" pitchFamily="34" charset="0"/>
                  </a:rPr>
                  <a:t>. =</a:t>
                </a:r>
                <a:r>
                  <a:rPr lang="en-US" sz="2000" u="none" strike="noStrike" dirty="0">
                    <a:solidFill>
                      <a:schemeClr val="bg1"/>
                    </a:solidFill>
                    <a:effectLst/>
                    <a:latin typeface="Bahnschrift" panose="020B0502040204020203" pitchFamily="34" charset="0"/>
                    <a:cs typeface="Arial" panose="020B0604020202020204" pitchFamily="34" charset="0"/>
                  </a:rPr>
                  <a:t>&gt;</a:t>
                </a:r>
                <a:r>
                  <a:rPr lang="ro-RO" sz="2000" u="none" strike="noStrike" dirty="0">
                    <a:solidFill>
                      <a:schemeClr val="bg1"/>
                    </a:solidFill>
                    <a:effectLst/>
                    <a:latin typeface="Bahnschrift" panose="020B0502040204020203" pitchFamily="34" charset="0"/>
                    <a:cs typeface="Arial" panose="020B0604020202020204" pitchFamily="34" charset="0"/>
                  </a:rPr>
                  <a: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Complexitatea este O(n). </a:t>
                </a:r>
              </a:p>
              <a:p>
                <a:pPr marR="0" lvl="0" algn="ctr" rtl="0">
                  <a:lnSpc>
                    <a:spcPct val="107000"/>
                  </a:lnSpc>
                  <a:spcBef>
                    <a:spcPts val="0"/>
                  </a:spcBef>
                  <a:spcAft>
                    <a:spcPts val="0"/>
                  </a:spcAft>
                </a:pP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a:t>
                </a:r>
                <a14:m>
                  <m:oMath xmlns:m="http://schemas.openxmlformats.org/officeDocument/2006/math">
                    <m:nary>
                      <m:naryPr>
                        <m:chr m:val="∑"/>
                        <m:ctrlPr>
                          <a:rPr lang="ro-RO" sz="2000" i="1" u="none" strike="noStrike" smtClean="0">
                            <a:solidFill>
                              <a:schemeClr val="bg1"/>
                            </a:solidFill>
                            <a:effectLst/>
                            <a:latin typeface="Cambria Math" panose="02040503050406030204" pitchFamily="18" charset="0"/>
                            <a:cs typeface="Arial" panose="020B0604020202020204" pitchFamily="34" charset="0"/>
                          </a:rPr>
                        </m:ctrlPr>
                      </m:naryPr>
                      <m:sub>
                        <m:r>
                          <m:rPr>
                            <m:brk m:alnAt="23"/>
                          </m:rPr>
                          <a:rPr lang="ro-RO" sz="2000" b="0" i="1" u="none" strike="noStrike" smtClean="0">
                            <a:solidFill>
                              <a:schemeClr val="bg1"/>
                            </a:solidFill>
                            <a:effectLst/>
                            <a:latin typeface="Cambria Math" panose="02040503050406030204" pitchFamily="18" charset="0"/>
                            <a:cs typeface="Arial" panose="020B0604020202020204" pitchFamily="34" charset="0"/>
                          </a:rPr>
                          <m:t>𝑖</m:t>
                        </m:r>
                        <m:r>
                          <a:rPr lang="ro-RO" sz="2000" b="0" i="1" u="none" strike="noStrike" smtClean="0">
                            <a:solidFill>
                              <a:schemeClr val="bg1"/>
                            </a:solidFill>
                            <a:effectLst/>
                            <a:latin typeface="Cambria Math" panose="02040503050406030204" pitchFamily="18" charset="0"/>
                            <a:cs typeface="Arial" panose="020B0604020202020204" pitchFamily="34" charset="0"/>
                          </a:rPr>
                          <m:t>=</m:t>
                        </m:r>
                        <m:r>
                          <a:rPr lang="ro-RO" sz="2000" b="0" i="1" u="none" strike="noStrike" smtClean="0">
                            <a:solidFill>
                              <a:schemeClr val="bg1"/>
                            </a:solidFill>
                            <a:effectLst/>
                            <a:latin typeface="Cambria Math" panose="02040503050406030204" pitchFamily="18" charset="0"/>
                            <a:cs typeface="Arial" panose="020B0604020202020204" pitchFamily="34" charset="0"/>
                          </a:rPr>
                          <m:t>0</m:t>
                        </m:r>
                      </m:sub>
                      <m:sup>
                        <m:r>
                          <a:rPr lang="ro-RO" sz="2000" b="0" i="1" u="none" strike="noStrike" smtClean="0">
                            <a:solidFill>
                              <a:schemeClr val="bg1"/>
                            </a:solidFill>
                            <a:effectLst/>
                            <a:latin typeface="Cambria Math" panose="02040503050406030204" pitchFamily="18" charset="0"/>
                            <a:cs typeface="Arial" panose="020B0604020202020204" pitchFamily="34" charset="0"/>
                          </a:rPr>
                          <m:t>𝑛</m:t>
                        </m:r>
                        <m:r>
                          <a:rPr lang="ro-RO" sz="2000" b="0" i="1" u="none" strike="noStrike" smtClean="0">
                            <a:solidFill>
                              <a:schemeClr val="bg1"/>
                            </a:solidFill>
                            <a:effectLst/>
                            <a:latin typeface="Cambria Math" panose="02040503050406030204" pitchFamily="18" charset="0"/>
                            <a:cs typeface="Arial" panose="020B0604020202020204" pitchFamily="34" charset="0"/>
                          </a:rPr>
                          <m:t>−</m:t>
                        </m:r>
                        <m:r>
                          <a:rPr lang="ro-RO" sz="2000" b="0" i="1" u="none" strike="noStrike" smtClean="0">
                            <a:solidFill>
                              <a:schemeClr val="bg1"/>
                            </a:solidFill>
                            <a:effectLst/>
                            <a:latin typeface="Cambria Math" panose="02040503050406030204" pitchFamily="18" charset="0"/>
                            <a:cs typeface="Arial" panose="020B0604020202020204" pitchFamily="34" charset="0"/>
                          </a:rPr>
                          <m:t>1</m:t>
                        </m:r>
                      </m:sup>
                      <m:e>
                        <m:r>
                          <a:rPr lang="en-US" sz="2000" b="0" i="1" u="none" strike="noStrike" smtClean="0">
                            <a:solidFill>
                              <a:schemeClr val="bg1"/>
                            </a:solidFill>
                            <a:effectLst/>
                            <a:latin typeface="Cambria Math" panose="02040503050406030204" pitchFamily="18" charset="0"/>
                            <a:cs typeface="Arial" panose="020B0604020202020204" pitchFamily="34" charset="0"/>
                          </a:rPr>
                          <m:t>1</m:t>
                        </m:r>
                        <m:r>
                          <a:rPr lang="en-US" sz="2000" b="0" i="1" u="none" strike="noStrike" smtClean="0">
                            <a:solidFill>
                              <a:schemeClr val="bg1"/>
                            </a:solidFill>
                            <a:effectLst/>
                            <a:latin typeface="Cambria Math" panose="02040503050406030204" pitchFamily="18" charset="0"/>
                            <a:cs typeface="Arial" panose="020B0604020202020204" pitchFamily="34" charset="0"/>
                          </a:rPr>
                          <m:t>=</m:t>
                        </m:r>
                        <m:r>
                          <a:rPr lang="en-US" sz="2000" b="0" i="1" u="none" strike="noStrike" smtClean="0">
                            <a:solidFill>
                              <a:schemeClr val="bg1"/>
                            </a:solidFill>
                            <a:effectLst/>
                            <a:latin typeface="Cambria Math" panose="02040503050406030204" pitchFamily="18" charset="0"/>
                            <a:cs typeface="Arial" panose="020B0604020202020204" pitchFamily="34" charset="0"/>
                          </a:rPr>
                          <m:t>1</m:t>
                        </m:r>
                        <m:r>
                          <a:rPr lang="en-US" sz="2000" b="0" i="1" u="none" strike="noStrike" smtClean="0">
                            <a:solidFill>
                              <a:schemeClr val="bg1"/>
                            </a:solidFill>
                            <a:effectLst/>
                            <a:latin typeface="Cambria Math" panose="02040503050406030204" pitchFamily="18" charset="0"/>
                            <a:cs typeface="Arial" panose="020B0604020202020204" pitchFamily="34" charset="0"/>
                          </a:rPr>
                          <m:t>+</m:t>
                        </m:r>
                        <m:r>
                          <a:rPr lang="en-US" sz="2000" b="0" i="1" u="none" strike="noStrike" smtClean="0">
                            <a:solidFill>
                              <a:schemeClr val="bg1"/>
                            </a:solidFill>
                            <a:effectLst/>
                            <a:latin typeface="Cambria Math" panose="02040503050406030204" pitchFamily="18" charset="0"/>
                            <a:cs typeface="Arial" panose="020B0604020202020204" pitchFamily="34" charset="0"/>
                          </a:rPr>
                          <m:t>1</m:t>
                        </m:r>
                        <m:r>
                          <a:rPr lang="en-US" sz="2000" b="0" i="1" u="none" strike="noStrike" smtClean="0">
                            <a:solidFill>
                              <a:schemeClr val="bg1"/>
                            </a:solidFill>
                            <a:effectLst/>
                            <a:latin typeface="Cambria Math" panose="02040503050406030204" pitchFamily="18" charset="0"/>
                            <a:cs typeface="Arial" panose="020B0604020202020204" pitchFamily="34" charset="0"/>
                          </a:rPr>
                          <m:t>+…+</m:t>
                        </m:r>
                        <m:r>
                          <a:rPr lang="en-US" sz="2000" b="0" i="1" u="none" strike="noStrike" smtClean="0">
                            <a:solidFill>
                              <a:schemeClr val="bg1"/>
                            </a:solidFill>
                            <a:effectLst/>
                            <a:latin typeface="Cambria Math" panose="02040503050406030204" pitchFamily="18" charset="0"/>
                            <a:cs typeface="Arial" panose="020B0604020202020204" pitchFamily="34" charset="0"/>
                          </a:rPr>
                          <m:t>1</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𝑑𝑒</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𝑛</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𝑜𝑟𝑖</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1</m:t>
                        </m:r>
                        <m:r>
                          <a:rPr lang="en-US" sz="2000" b="0" i="1" u="none" strike="noStrike" smtClean="0">
                            <a:solidFill>
                              <a:schemeClr val="bg1"/>
                            </a:solidFill>
                            <a:effectLst/>
                            <a:latin typeface="Cambria Math" panose="02040503050406030204" pitchFamily="18" charset="0"/>
                            <a:cs typeface="Arial" panose="020B0604020202020204" pitchFamily="34" charset="0"/>
                          </a:rPr>
                          <m:t>)=</m:t>
                        </m:r>
                      </m:e>
                    </m:nary>
                  </m:oMath>
                </a14:m>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n</a:t>
                </a:r>
              </a:p>
              <a:p>
                <a:pPr marL="342900" marR="0" lvl="0" indent="-342900" algn="just">
                  <a:lnSpc>
                    <a:spcPct val="107000"/>
                  </a:lnSpc>
                  <a:spcBef>
                    <a:spcPts val="0"/>
                  </a:spcBef>
                  <a:spcAft>
                    <a:spcPts val="0"/>
                  </a:spcAft>
                  <a:buAutoNum type="arabicPeriod" startAt="2"/>
                </a:pPr>
                <a:r>
                  <a:rPr lang="ro-RO" sz="2000" i="1"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Subprogramul </a:t>
                </a:r>
                <a:r>
                  <a:rPr lang="en-US" sz="2000" u="none" strike="noStrike" dirty="0" err="1">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Afi</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ș</a:t>
                </a:r>
                <a:r>
                  <a:rPr lang="en-US" sz="2000" u="none" strike="noStrike" dirty="0" err="1">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areSolu</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ț</a:t>
                </a:r>
                <a:r>
                  <a:rPr lang="en-US" sz="2000" u="none" strike="noStrike" dirty="0" err="1">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ie</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&gt;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În acest subprogram nu există structuri repetitive, motiv pentru care complexitatea este constantă =</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&gt;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Complexitatea este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O</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(1).</a:t>
                </a:r>
              </a:p>
              <a:p>
                <a:pPr marR="0" lvl="0" algn="just">
                  <a:lnSpc>
                    <a:spcPct val="107000"/>
                  </a:lnSpc>
                  <a:spcBef>
                    <a:spcPts val="0"/>
                  </a:spcBef>
                  <a:spcAft>
                    <a:spcPts val="0"/>
                  </a:spcAft>
                </a:pPr>
                <a:endPar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endParaRPr>
              </a:p>
              <a:p>
                <a:pPr marL="457200" marR="0" lvl="0" indent="-457200" algn="just" rtl="0">
                  <a:lnSpc>
                    <a:spcPct val="107000"/>
                  </a:lnSpc>
                  <a:spcBef>
                    <a:spcPts val="0"/>
                  </a:spcBef>
                  <a:spcAft>
                    <a:spcPts val="0"/>
                  </a:spcAft>
                  <a:buAutoNum type="arabicPeriod" startAt="3"/>
                </a:pPr>
                <a:r>
                  <a:rPr lang="ro-RO" sz="2000" i="1"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Subprogramul</a:t>
                </a:r>
                <a:r>
                  <a:rPr lang="ro-RO" sz="2000" u="none" strike="noStrike" dirty="0">
                    <a:solidFill>
                      <a:schemeClr val="bg1"/>
                    </a:solidFill>
                    <a:effectLst/>
                    <a:latin typeface="Bahnschrift" panose="020B0502040204020203" pitchFamily="34" charset="0"/>
                    <a:ea typeface="Times New Roman" panose="02020603050405020304" pitchFamily="18" charset="0"/>
                    <a:cs typeface="Consolas" panose="020B0609020204030204" pitchFamily="49" charset="0"/>
                  </a:rPr>
                  <a:t> </a:t>
                </a:r>
                <a:r>
                  <a:rPr lang="en-US" sz="2000" u="none" strike="noStrike" dirty="0" err="1">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Rezolvare</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a:t>
                </a: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&gt;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Complexitatea acestui subprogram este dată de structura repetitivă</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for</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&gt; </a:t>
                </a:r>
                <a:r>
                  <a:rPr lang="ro-RO" sz="2000" dirty="0">
                    <a:solidFill>
                      <a:schemeClr val="bg1"/>
                    </a:solidFill>
                    <a:latin typeface="Bahnschrift" panose="020B0502040204020203" pitchFamily="34" charset="0"/>
                    <a:cs typeface="Arial" panose="020B0604020202020204" pitchFamily="34" charset="0"/>
                  </a:rPr>
                  <a:t>Acest ciclu se referă la variabila </a:t>
                </a:r>
                <a:r>
                  <a:rPr lang="he-IL" sz="2000" dirty="0">
                    <a:solidFill>
                      <a:schemeClr val="bg1"/>
                    </a:solidFill>
                    <a:latin typeface="Bahnschrift" panose="020B0502040204020203" pitchFamily="34" charset="0"/>
                  </a:rPr>
                  <a:t>֦</a:t>
                </a:r>
                <a:r>
                  <a:rPr lang="ro-RO" sz="2000" dirty="0">
                    <a:solidFill>
                      <a:schemeClr val="bg1"/>
                    </a:solidFill>
                    <a:latin typeface="Bahnschrift" panose="020B0502040204020203" pitchFamily="34" charset="0"/>
                    <a:cs typeface="Arial" panose="020B0604020202020204" pitchFamily="34" charset="0"/>
                  </a:rPr>
                  <a:t> i</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cs typeface="Arial" panose="020B0604020202020204" pitchFamily="34" charset="0"/>
                  </a:rPr>
                  <a:t>  care pornește de la valoarea </a:t>
                </a:r>
                <a:r>
                  <a:rPr lang="he-IL" sz="2000" dirty="0">
                    <a:solidFill>
                      <a:schemeClr val="bg1"/>
                    </a:solidFill>
                    <a:latin typeface="Bahnschrift" panose="020B0502040204020203" pitchFamily="34" charset="0"/>
                  </a:rPr>
                  <a:t>֦</a:t>
                </a:r>
                <a:r>
                  <a:rPr lang="ro-RO" sz="2000" dirty="0">
                    <a:solidFill>
                      <a:schemeClr val="bg1"/>
                    </a:solidFill>
                    <a:latin typeface="Bahnschrift" panose="020B0502040204020203" pitchFamily="34" charset="0"/>
                    <a:cs typeface="Arial" panose="020B0604020202020204" pitchFamily="34" charset="0"/>
                  </a:rPr>
                  <a:t> 0</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cs typeface="Arial" panose="020B0604020202020204" pitchFamily="34" charset="0"/>
                  </a:rPr>
                  <a:t> și se oprește la valoarea </a:t>
                </a:r>
                <a:r>
                  <a:rPr lang="he-IL" sz="2000" dirty="0">
                    <a:solidFill>
                      <a:schemeClr val="bg1"/>
                    </a:solidFill>
                    <a:latin typeface="Bahnschrift" panose="020B0502040204020203" pitchFamily="34" charset="0"/>
                  </a:rPr>
                  <a:t>֦</a:t>
                </a:r>
                <a:r>
                  <a:rPr lang="ro-RO" sz="2000" dirty="0">
                    <a:solidFill>
                      <a:schemeClr val="bg1"/>
                    </a:solidFill>
                    <a:latin typeface="Bahnschrift" panose="020B0502040204020203" pitchFamily="34" charset="0"/>
                    <a:cs typeface="Arial" panose="020B0604020202020204" pitchFamily="34" charset="0"/>
                  </a:rPr>
                  <a:t> n-1</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cs typeface="Arial" panose="020B0604020202020204" pitchFamily="34" charset="0"/>
                  </a:rPr>
                  <a:t>, la fiecare pas crescând cu o unitate, ceea ce înseamnă că acesta se execută de </a:t>
                </a:r>
                <a:r>
                  <a:rPr lang="he-IL" sz="2000" dirty="0">
                    <a:solidFill>
                      <a:schemeClr val="bg1"/>
                    </a:solidFill>
                    <a:latin typeface="Bahnschrift" panose="020B0502040204020203" pitchFamily="34" charset="0"/>
                  </a:rPr>
                  <a:t>֦</a:t>
                </a:r>
                <a:r>
                  <a:rPr lang="ro-RO" sz="2000" dirty="0">
                    <a:solidFill>
                      <a:schemeClr val="bg1"/>
                    </a:solidFill>
                    <a:latin typeface="Bahnschrift" panose="020B0502040204020203" pitchFamily="34" charset="0"/>
                    <a:cs typeface="Arial" panose="020B0604020202020204" pitchFamily="34" charset="0"/>
                  </a:rPr>
                  <a:t> n</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dirty="0">
                    <a:solidFill>
                      <a:schemeClr val="bg1"/>
                    </a:solidFill>
                    <a:latin typeface="Bahnschrift" panose="020B0502040204020203" pitchFamily="34" charset="0"/>
                    <a:cs typeface="Arial" panose="020B0604020202020204" pitchFamily="34" charset="0"/>
                  </a:rPr>
                  <a:t> ori. =</a:t>
                </a:r>
                <a:r>
                  <a:rPr lang="en-US" sz="2000" dirty="0">
                    <a:solidFill>
                      <a:schemeClr val="bg1"/>
                    </a:solidFill>
                    <a:latin typeface="Bahnschrift" panose="020B0502040204020203" pitchFamily="34" charset="0"/>
                    <a:cs typeface="Arial" panose="020B0604020202020204" pitchFamily="34" charset="0"/>
                  </a:rPr>
                  <a:t>&gt;</a:t>
                </a:r>
                <a:r>
                  <a:rPr lang="ro-RO" sz="2000" dirty="0">
                    <a:solidFill>
                      <a:schemeClr val="bg1"/>
                    </a:solidFill>
                    <a:latin typeface="Bahnschrift" panose="020B0502040204020203" pitchFamily="34" charset="0"/>
                    <a:cs typeface="Arial" panose="020B0604020202020204" pitchFamily="34" charset="0"/>
                  </a:rPr>
                  <a:t>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Complexitatea este O(n).</a:t>
                </a:r>
                <a:endPar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endParaRPr>
              </a:p>
              <a:p>
                <a:pPr algn="ctr">
                  <a:lnSpc>
                    <a:spcPct val="107000"/>
                  </a:lnSpc>
                </a:pPr>
                <a14:m>
                  <m:oMath xmlns:m="http://schemas.openxmlformats.org/officeDocument/2006/math">
                    <m:nary>
                      <m:naryPr>
                        <m:chr m:val="∑"/>
                        <m:ctrlPr>
                          <a:rPr lang="ro-RO" sz="2000" i="1" u="none" strike="noStrike" smtClean="0">
                            <a:solidFill>
                              <a:schemeClr val="bg1"/>
                            </a:solidFill>
                            <a:effectLst/>
                            <a:latin typeface="Cambria Math" panose="02040503050406030204" pitchFamily="18" charset="0"/>
                            <a:cs typeface="Arial" panose="020B0604020202020204" pitchFamily="34" charset="0"/>
                          </a:rPr>
                        </m:ctrlPr>
                      </m:naryPr>
                      <m:sub>
                        <m:r>
                          <m:rPr>
                            <m:brk m:alnAt="23"/>
                          </m:rPr>
                          <a:rPr lang="ro-RO" sz="2000" b="0" i="1" u="none" strike="noStrike" smtClean="0">
                            <a:solidFill>
                              <a:schemeClr val="bg1"/>
                            </a:solidFill>
                            <a:effectLst/>
                            <a:latin typeface="Cambria Math" panose="02040503050406030204" pitchFamily="18" charset="0"/>
                            <a:cs typeface="Arial" panose="020B0604020202020204" pitchFamily="34" charset="0"/>
                          </a:rPr>
                          <m:t>𝑖</m:t>
                        </m:r>
                        <m:r>
                          <a:rPr lang="ro-RO" sz="2000" b="0" i="1" u="none" strike="noStrike" smtClean="0">
                            <a:solidFill>
                              <a:schemeClr val="bg1"/>
                            </a:solidFill>
                            <a:effectLst/>
                            <a:latin typeface="Cambria Math" panose="02040503050406030204" pitchFamily="18" charset="0"/>
                            <a:cs typeface="Arial" panose="020B0604020202020204" pitchFamily="34" charset="0"/>
                          </a:rPr>
                          <m:t>=</m:t>
                        </m:r>
                        <m:r>
                          <m:rPr>
                            <m:brk m:alnAt="23"/>
                          </m:rPr>
                          <a:rPr lang="ro-RO" sz="2000" b="0" i="1" u="none" strike="noStrike" smtClean="0">
                            <a:solidFill>
                              <a:schemeClr val="bg1"/>
                            </a:solidFill>
                            <a:effectLst/>
                            <a:latin typeface="Cambria Math" panose="02040503050406030204" pitchFamily="18" charset="0"/>
                            <a:cs typeface="Arial" panose="020B0604020202020204" pitchFamily="34" charset="0"/>
                          </a:rPr>
                          <m:t>0</m:t>
                        </m:r>
                      </m:sub>
                      <m:sup>
                        <m:r>
                          <a:rPr lang="ro-RO" sz="2000" b="0" i="1" u="none" strike="noStrike" smtClean="0">
                            <a:solidFill>
                              <a:schemeClr val="bg1"/>
                            </a:solidFill>
                            <a:effectLst/>
                            <a:latin typeface="Cambria Math" panose="02040503050406030204" pitchFamily="18" charset="0"/>
                            <a:cs typeface="Arial" panose="020B0604020202020204" pitchFamily="34" charset="0"/>
                          </a:rPr>
                          <m:t>𝑛</m:t>
                        </m:r>
                        <m:r>
                          <a:rPr lang="ro-RO" sz="2000" b="0" i="1" u="none" strike="noStrike" smtClean="0">
                            <a:solidFill>
                              <a:schemeClr val="bg1"/>
                            </a:solidFill>
                            <a:effectLst/>
                            <a:latin typeface="Cambria Math" panose="02040503050406030204" pitchFamily="18" charset="0"/>
                            <a:cs typeface="Arial" panose="020B0604020202020204" pitchFamily="34" charset="0"/>
                          </a:rPr>
                          <m:t>−</m:t>
                        </m:r>
                        <m:r>
                          <a:rPr lang="ro-RO" sz="2000" b="0" i="1" u="none" strike="noStrike" smtClean="0">
                            <a:solidFill>
                              <a:schemeClr val="bg1"/>
                            </a:solidFill>
                            <a:effectLst/>
                            <a:latin typeface="Cambria Math" panose="02040503050406030204" pitchFamily="18" charset="0"/>
                            <a:cs typeface="Arial" panose="020B0604020202020204" pitchFamily="34" charset="0"/>
                          </a:rPr>
                          <m:t>1</m:t>
                        </m:r>
                      </m:sup>
                      <m:e>
                        <m:r>
                          <a:rPr lang="en-US" sz="2000" b="0" i="1" u="none" strike="noStrike" smtClean="0">
                            <a:solidFill>
                              <a:schemeClr val="bg1"/>
                            </a:solidFill>
                            <a:effectLst/>
                            <a:latin typeface="Cambria Math" panose="02040503050406030204" pitchFamily="18" charset="0"/>
                            <a:cs typeface="Arial" panose="020B0604020202020204" pitchFamily="34" charset="0"/>
                          </a:rPr>
                          <m:t>1</m:t>
                        </m:r>
                        <m:r>
                          <a:rPr lang="en-US" sz="2000" b="0" i="1" u="none" strike="noStrike" smtClean="0">
                            <a:solidFill>
                              <a:schemeClr val="bg1"/>
                            </a:solidFill>
                            <a:effectLst/>
                            <a:latin typeface="Cambria Math" panose="02040503050406030204" pitchFamily="18" charset="0"/>
                            <a:cs typeface="Arial" panose="020B0604020202020204" pitchFamily="34" charset="0"/>
                          </a:rPr>
                          <m:t>=</m:t>
                        </m:r>
                        <m:r>
                          <a:rPr lang="en-US" sz="2000" b="0" i="1" u="none" strike="noStrike" smtClean="0">
                            <a:solidFill>
                              <a:schemeClr val="bg1"/>
                            </a:solidFill>
                            <a:effectLst/>
                            <a:latin typeface="Cambria Math" panose="02040503050406030204" pitchFamily="18" charset="0"/>
                            <a:cs typeface="Arial" panose="020B0604020202020204" pitchFamily="34" charset="0"/>
                          </a:rPr>
                          <m:t>1</m:t>
                        </m:r>
                        <m:r>
                          <a:rPr lang="en-US" sz="2000" b="0" i="1" u="none" strike="noStrike" smtClean="0">
                            <a:solidFill>
                              <a:schemeClr val="bg1"/>
                            </a:solidFill>
                            <a:effectLst/>
                            <a:latin typeface="Cambria Math" panose="02040503050406030204" pitchFamily="18" charset="0"/>
                            <a:cs typeface="Arial" panose="020B0604020202020204" pitchFamily="34" charset="0"/>
                          </a:rPr>
                          <m:t>+</m:t>
                        </m:r>
                        <m:r>
                          <a:rPr lang="en-US" sz="2000" b="0" i="1" u="none" strike="noStrike" smtClean="0">
                            <a:solidFill>
                              <a:schemeClr val="bg1"/>
                            </a:solidFill>
                            <a:effectLst/>
                            <a:latin typeface="Cambria Math" panose="02040503050406030204" pitchFamily="18" charset="0"/>
                            <a:cs typeface="Arial" panose="020B0604020202020204" pitchFamily="34" charset="0"/>
                          </a:rPr>
                          <m:t>1</m:t>
                        </m:r>
                        <m:r>
                          <a:rPr lang="en-US" sz="2000" b="0" i="1" u="none" strike="noStrike" smtClean="0">
                            <a:solidFill>
                              <a:schemeClr val="bg1"/>
                            </a:solidFill>
                            <a:effectLst/>
                            <a:latin typeface="Cambria Math" panose="02040503050406030204" pitchFamily="18" charset="0"/>
                            <a:cs typeface="Arial" panose="020B0604020202020204" pitchFamily="34" charset="0"/>
                          </a:rPr>
                          <m:t>+…+</m:t>
                        </m:r>
                        <m:r>
                          <a:rPr lang="en-US" sz="2000" b="0" i="1" u="none" strike="noStrike" smtClean="0">
                            <a:solidFill>
                              <a:schemeClr val="bg1"/>
                            </a:solidFill>
                            <a:effectLst/>
                            <a:latin typeface="Cambria Math" panose="02040503050406030204" pitchFamily="18" charset="0"/>
                            <a:cs typeface="Arial" panose="020B0604020202020204" pitchFamily="34" charset="0"/>
                          </a:rPr>
                          <m:t>1</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𝑑𝑒</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𝑛</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𝑜𝑟𝑖</m:t>
                        </m:r>
                        <m:r>
                          <a:rPr lang="en-US" sz="2000" b="0" i="1" u="none" strike="noStrike" smtClean="0">
                            <a:solidFill>
                              <a:schemeClr val="bg1"/>
                            </a:solidFill>
                            <a:effectLst/>
                            <a:latin typeface="Cambria Math" panose="02040503050406030204" pitchFamily="18" charset="0"/>
                            <a:cs typeface="Arial" panose="020B0604020202020204" pitchFamily="34" charset="0"/>
                          </a:rPr>
                          <m:t> </m:t>
                        </m:r>
                        <m:r>
                          <a:rPr lang="en-US" sz="2000" b="0" i="1" u="none" strike="noStrike" smtClean="0">
                            <a:solidFill>
                              <a:schemeClr val="bg1"/>
                            </a:solidFill>
                            <a:effectLst/>
                            <a:latin typeface="Cambria Math" panose="02040503050406030204" pitchFamily="18" charset="0"/>
                            <a:cs typeface="Arial" panose="020B0604020202020204" pitchFamily="34" charset="0"/>
                          </a:rPr>
                          <m:t>1</m:t>
                        </m:r>
                        <m:r>
                          <a:rPr lang="en-US" sz="2000" b="0" i="1" u="none" strike="noStrike" smtClean="0">
                            <a:solidFill>
                              <a:schemeClr val="bg1"/>
                            </a:solidFill>
                            <a:effectLst/>
                            <a:latin typeface="Cambria Math" panose="02040503050406030204" pitchFamily="18" charset="0"/>
                            <a:cs typeface="Arial" panose="020B0604020202020204" pitchFamily="34" charset="0"/>
                          </a:rPr>
                          <m:t>)=</m:t>
                        </m:r>
                      </m:e>
                    </m:nary>
                  </m:oMath>
                </a14:m>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n</a:t>
                </a:r>
              </a:p>
              <a:p>
                <a:pPr marR="0" lvl="0" algn="ctr" rtl="0">
                  <a:lnSpc>
                    <a:spcPct val="107000"/>
                  </a:lnSpc>
                  <a:spcBef>
                    <a:spcPts val="0"/>
                  </a:spcBef>
                  <a:spcAft>
                    <a:spcPts val="0"/>
                  </a:spcAft>
                </a:pPr>
                <a:endPar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endParaRPr>
              </a:p>
              <a:p>
                <a:pPr marR="0" lvl="0" algn="just">
                  <a:lnSpc>
                    <a:spcPct val="107000"/>
                  </a:lnSpc>
                  <a:spcBef>
                    <a:spcPts val="0"/>
                  </a:spcBef>
                  <a:spcAft>
                    <a:spcPts val="800"/>
                  </a:spcAft>
                </a:pPr>
                <a:r>
                  <a:rPr lang="en-US"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    </a:t>
                </a:r>
                <a:r>
                  <a:rPr lang="ro-RO" sz="2000" u="none" strike="noStrike" dirty="0">
                    <a:solidFill>
                      <a:schemeClr val="bg1"/>
                    </a:solidFill>
                    <a:effectLst/>
                    <a:latin typeface="Bahnschrift" panose="020B0502040204020203" pitchFamily="34" charset="0"/>
                    <a:ea typeface="Times New Roman" panose="02020603050405020304" pitchFamily="18" charset="0"/>
                    <a:cs typeface="Arial" panose="020B0604020202020204" pitchFamily="34" charset="0"/>
                  </a:rPr>
                  <a:t>Pentru a determina complexitatea totală a </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implementării alegem complexitatea maximă dintre cele determinate anterior =</a:t>
                </a:r>
                <a:r>
                  <a:rPr lang="en-US"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&gt;</a:t>
                </a:r>
                <a:r>
                  <a:rPr lang="ro-RO" sz="2000" dirty="0">
                    <a:solidFill>
                      <a:schemeClr val="bg1"/>
                    </a:solidFill>
                    <a:latin typeface="Bahnschrift" panose="020B0502040204020203" pitchFamily="34" charset="0"/>
                    <a:ea typeface="Times New Roman" panose="02020603050405020304" pitchFamily="18" charset="0"/>
                    <a:cs typeface="Arial" panose="020B0604020202020204" pitchFamily="34" charset="0"/>
                  </a:rPr>
                  <a:t> </a:t>
                </a:r>
                <a:r>
                  <a:rPr lang="ro-RO" sz="2000" b="1" dirty="0">
                    <a:solidFill>
                      <a:schemeClr val="bg1"/>
                    </a:solidFill>
                    <a:latin typeface="Bahnschrift" panose="020B0502040204020203" pitchFamily="34" charset="0"/>
                    <a:ea typeface="Times New Roman" panose="02020603050405020304" pitchFamily="18" charset="0"/>
                    <a:cs typeface="Arial" panose="020B0604020202020204" pitchFamily="34" charset="0"/>
                  </a:rPr>
                  <a:t>Complexitatea este O(n).</a:t>
                </a:r>
                <a:endParaRPr lang="en-US" sz="2000" b="1" dirty="0">
                  <a:solidFill>
                    <a:schemeClr val="bg1"/>
                  </a:solidFill>
                  <a:latin typeface="Bahnschrift" panose="020B0502040204020203" pitchFamily="34" charset="0"/>
                  <a:ea typeface="Times New Roman" panose="02020603050405020304" pitchFamily="18" charset="0"/>
                  <a:cs typeface="Arial" panose="020B0604020202020204" pitchFamily="34" charset="0"/>
                </a:endParaRPr>
              </a:p>
              <a:p>
                <a:pPr algn="just"/>
                <a:endParaRPr lang="en-US" dirty="0">
                  <a:solidFill>
                    <a:schemeClr val="bg1"/>
                  </a:solidFill>
                  <a:latin typeface="Bahnschrift" panose="020B0502040204020203" pitchFamily="34" charset="0"/>
                </a:endParaRPr>
              </a:p>
              <a:p>
                <a:pPr algn="just">
                  <a:lnSpc>
                    <a:spcPct val="107000"/>
                  </a:lnSpc>
                  <a:spcAft>
                    <a:spcPts val="800"/>
                  </a:spcAft>
                </a:pPr>
                <a:endParaRPr lang="ro-RO" dirty="0">
                  <a:solidFill>
                    <a:schemeClr val="bg1"/>
                  </a:solidFill>
                  <a:latin typeface="Bahnschrift" panose="020B0502040204020203" pitchFamily="34" charset="0"/>
                  <a:ea typeface="Times New Roman" panose="02020603050405020304" pitchFamily="18" charset="0"/>
                  <a:cs typeface="Arial" panose="020B0604020202020204" pitchFamily="34" charset="0"/>
                </a:endParaRPr>
              </a:p>
            </p:txBody>
          </p:sp>
        </mc:Choice>
        <mc:Fallback xmlns="">
          <p:sp>
            <p:nvSpPr>
              <p:cNvPr id="2" name="CasetăText 1">
                <a:extLst>
                  <a:ext uri="{FF2B5EF4-FFF2-40B4-BE49-F238E27FC236}">
                    <a16:creationId xmlns:a16="http://schemas.microsoft.com/office/drawing/2014/main" id="{781FF9EF-E593-46D6-8230-23253D87557C}"/>
                  </a:ext>
                </a:extLst>
              </p:cNvPr>
              <p:cNvSpPr txBox="1">
                <a:spLocks noRot="1" noChangeAspect="1" noMove="1" noResize="1" noEditPoints="1" noAdjustHandles="1" noChangeArrowheads="1" noChangeShapeType="1" noTextEdit="1"/>
              </p:cNvSpPr>
              <p:nvPr/>
            </p:nvSpPr>
            <p:spPr>
              <a:xfrm>
                <a:off x="115410" y="159798"/>
                <a:ext cx="11878322" cy="6664838"/>
              </a:xfrm>
              <a:prstGeom prst="rect">
                <a:avLst/>
              </a:prstGeom>
              <a:blipFill>
                <a:blip r:embed="rId5"/>
                <a:stretch>
                  <a:fillRect l="-565" t="-457" r="-513"/>
                </a:stretch>
              </a:blipFill>
            </p:spPr>
            <p:txBody>
              <a:bodyPr/>
              <a:lstStyle/>
              <a:p>
                <a:r>
                  <a:rPr lang="en-US">
                    <a:noFill/>
                  </a:rPr>
                  <a:t> </a:t>
                </a:r>
              </a:p>
            </p:txBody>
          </p:sp>
        </mc:Fallback>
      </mc:AlternateContent>
    </p:spTree>
    <p:extLst>
      <p:ext uri="{BB962C8B-B14F-4D97-AF65-F5344CB8AC3E}">
        <p14:creationId xmlns:p14="http://schemas.microsoft.com/office/powerpoint/2010/main" val="33822981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p:cTn id="13"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15" dur="500"/>
                                        <p:tgtEl>
                                          <p:spTgt spid="2">
                                            <p:txEl>
                                              <p:pRg st="2" end="2"/>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p:cTn id="19"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2">
                                            <p:txEl>
                                              <p:pRg st="3" end="3"/>
                                            </p:txEl>
                                          </p:spTgt>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p:cTn id="25"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27" dur="500"/>
                                        <p:tgtEl>
                                          <p:spTgt spid="2">
                                            <p:txEl>
                                              <p:pRg st="4" end="4"/>
                                            </p:txEl>
                                          </p:spTgt>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p:cTn id="31"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32"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33" dur="500"/>
                                        <p:tgtEl>
                                          <p:spTgt spid="2">
                                            <p:txEl>
                                              <p:pRg st="6" end="6"/>
                                            </p:txEl>
                                          </p:spTgt>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p:cTn id="37" dur="500" fill="hold"/>
                                        <p:tgtEl>
                                          <p:spTgt spid="2">
                                            <p:txEl>
                                              <p:pRg st="7" end="7"/>
                                            </p:txEl>
                                          </p:spTgt>
                                        </p:tgtEl>
                                        <p:attrNameLst>
                                          <p:attrName>ppt_w</p:attrName>
                                        </p:attrNameLst>
                                      </p:cBhvr>
                                      <p:tavLst>
                                        <p:tav tm="0">
                                          <p:val>
                                            <p:fltVal val="0"/>
                                          </p:val>
                                        </p:tav>
                                        <p:tav tm="100000">
                                          <p:val>
                                            <p:strVal val="#ppt_w"/>
                                          </p:val>
                                        </p:tav>
                                      </p:tavLst>
                                    </p:anim>
                                    <p:anim calcmode="lin" valueType="num">
                                      <p:cBhvr>
                                        <p:cTn id="38" dur="500" fill="hold"/>
                                        <p:tgtEl>
                                          <p:spTgt spid="2">
                                            <p:txEl>
                                              <p:pRg st="7" end="7"/>
                                            </p:txEl>
                                          </p:spTgt>
                                        </p:tgtEl>
                                        <p:attrNameLst>
                                          <p:attrName>ppt_h</p:attrName>
                                        </p:attrNameLst>
                                      </p:cBhvr>
                                      <p:tavLst>
                                        <p:tav tm="0">
                                          <p:val>
                                            <p:fltVal val="0"/>
                                          </p:val>
                                        </p:tav>
                                        <p:tav tm="100000">
                                          <p:val>
                                            <p:strVal val="#ppt_h"/>
                                          </p:val>
                                        </p:tav>
                                      </p:tavLst>
                                    </p:anim>
                                    <p:animEffect transition="in" filter="fade">
                                      <p:cBhvr>
                                        <p:cTn id="39" dur="500"/>
                                        <p:tgtEl>
                                          <p:spTgt spid="2">
                                            <p:txEl>
                                              <p:pRg st="7" end="7"/>
                                            </p:txEl>
                                          </p:spTgt>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 calcmode="lin" valueType="num">
                                      <p:cBhvr>
                                        <p:cTn id="43" dur="500" fill="hold"/>
                                        <p:tgtEl>
                                          <p:spTgt spid="2">
                                            <p:txEl>
                                              <p:pRg st="9" end="9"/>
                                            </p:txEl>
                                          </p:spTgt>
                                        </p:tgtEl>
                                        <p:attrNameLst>
                                          <p:attrName>ppt_w</p:attrName>
                                        </p:attrNameLst>
                                      </p:cBhvr>
                                      <p:tavLst>
                                        <p:tav tm="0">
                                          <p:val>
                                            <p:fltVal val="0"/>
                                          </p:val>
                                        </p:tav>
                                        <p:tav tm="100000">
                                          <p:val>
                                            <p:strVal val="#ppt_w"/>
                                          </p:val>
                                        </p:tav>
                                      </p:tavLst>
                                    </p:anim>
                                    <p:anim calcmode="lin" valueType="num">
                                      <p:cBhvr>
                                        <p:cTn id="44" dur="500" fill="hold"/>
                                        <p:tgtEl>
                                          <p:spTgt spid="2">
                                            <p:txEl>
                                              <p:pRg st="9" end="9"/>
                                            </p:txEl>
                                          </p:spTgt>
                                        </p:tgtEl>
                                        <p:attrNameLst>
                                          <p:attrName>ppt_h</p:attrName>
                                        </p:attrNameLst>
                                      </p:cBhvr>
                                      <p:tavLst>
                                        <p:tav tm="0">
                                          <p:val>
                                            <p:fltVal val="0"/>
                                          </p:val>
                                        </p:tav>
                                        <p:tav tm="100000">
                                          <p:val>
                                            <p:strVal val="#ppt_h"/>
                                          </p:val>
                                        </p:tav>
                                      </p:tavLst>
                                    </p:anim>
                                    <p:animEffect transition="in" filter="fade">
                                      <p:cBhvr>
                                        <p:cTn id="45"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3000" b="-13000"/>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84225E-5A87-4D9C-B9A3-9776C78ABF25}"/>
              </a:ext>
            </a:extLst>
          </p:cNvPr>
          <p:cNvSpPr>
            <a:spLocks noGrp="1"/>
          </p:cNvSpPr>
          <p:nvPr>
            <p:ph type="title"/>
          </p:nvPr>
        </p:nvSpPr>
        <p:spPr>
          <a:xfrm>
            <a:off x="4069080" y="1458136"/>
            <a:ext cx="3074670" cy="1284745"/>
          </a:xfrm>
        </p:spPr>
        <p:txBody>
          <a:bodyPr>
            <a:normAutofit/>
          </a:bodyPr>
          <a:lstStyle/>
          <a:p>
            <a:r>
              <a:rPr lang="en-US" sz="6600" dirty="0" err="1">
                <a:latin typeface="Berlin Sans FB" panose="020E0602020502020306" pitchFamily="34" charset="0"/>
              </a:rPr>
              <a:t>Cuprins</a:t>
            </a:r>
            <a:endParaRPr lang="en-US" sz="6600" dirty="0">
              <a:latin typeface="Berlin Sans FB" panose="020E0602020502020306" pitchFamily="34" charset="0"/>
            </a:endParaRPr>
          </a:p>
        </p:txBody>
      </p:sp>
      <p:sp>
        <p:nvSpPr>
          <p:cNvPr id="3" name="Substituent conținut 2">
            <a:extLst>
              <a:ext uri="{FF2B5EF4-FFF2-40B4-BE49-F238E27FC236}">
                <a16:creationId xmlns:a16="http://schemas.microsoft.com/office/drawing/2014/main" id="{90977CAA-F0F6-4B79-A8BD-6FB31B81F469}"/>
              </a:ext>
            </a:extLst>
          </p:cNvPr>
          <p:cNvSpPr>
            <a:spLocks noGrp="1"/>
          </p:cNvSpPr>
          <p:nvPr>
            <p:ph idx="1"/>
          </p:nvPr>
        </p:nvSpPr>
        <p:spPr>
          <a:xfrm>
            <a:off x="1743075" y="2590799"/>
            <a:ext cx="8020050" cy="3629915"/>
          </a:xfrm>
        </p:spPr>
        <p:txBody>
          <a:bodyPr/>
          <a:lstStyle/>
          <a:p>
            <a:pPr marL="0" indent="0">
              <a:buNone/>
            </a:pPr>
            <a:endParaRPr lang="en-US" dirty="0">
              <a:latin typeface="Arial Rounded MT Bold" panose="020F0704030504030204" pitchFamily="34" charset="0"/>
            </a:endParaRPr>
          </a:p>
          <a:p>
            <a:r>
              <a:rPr lang="en-US" sz="2400" dirty="0">
                <a:latin typeface="Bahnschrift" panose="020B0502040204020203" pitchFamily="34" charset="0"/>
              </a:rPr>
              <a:t>1. </a:t>
            </a:r>
            <a:r>
              <a:rPr lang="en-US" sz="2400" dirty="0" err="1">
                <a:latin typeface="Bahnschrift" panose="020B0502040204020203" pitchFamily="34" charset="0"/>
              </a:rPr>
              <a:t>Introducere</a:t>
            </a:r>
            <a:endParaRPr lang="en-US" sz="2400" dirty="0">
              <a:latin typeface="Bahnschrift" panose="020B0502040204020203" pitchFamily="34" charset="0"/>
            </a:endParaRPr>
          </a:p>
          <a:p>
            <a:r>
              <a:rPr lang="en-US" sz="2400" dirty="0">
                <a:latin typeface="Bahnschrift" panose="020B0502040204020203" pitchFamily="34" charset="0"/>
              </a:rPr>
              <a:t>2. </a:t>
            </a:r>
            <a:r>
              <a:rPr lang="ro-RO" sz="2400" dirty="0">
                <a:latin typeface="Bahnschrift" panose="020B0502040204020203" pitchFamily="34" charset="0"/>
              </a:rPr>
              <a:t>Structura unui algoritm </a:t>
            </a:r>
            <a:r>
              <a:rPr lang="ro-RO" sz="2400" dirty="0" err="1">
                <a:latin typeface="Bahnschrift" panose="020B0502040204020203" pitchFamily="34" charset="0"/>
              </a:rPr>
              <a:t>Greedy</a:t>
            </a:r>
            <a:endParaRPr lang="en-US" sz="2400" dirty="0">
              <a:latin typeface="Bahnschrift" panose="020B0502040204020203" pitchFamily="34" charset="0"/>
            </a:endParaRPr>
          </a:p>
          <a:p>
            <a:r>
              <a:rPr lang="ro-RO" sz="2400" dirty="0">
                <a:latin typeface="Bahnschrift" panose="020B0502040204020203" pitchFamily="34" charset="0"/>
              </a:rPr>
              <a:t>3</a:t>
            </a:r>
            <a:r>
              <a:rPr lang="en-US" sz="2400" dirty="0">
                <a:latin typeface="Bahnschrift" panose="020B0502040204020203" pitchFamily="34" charset="0"/>
              </a:rPr>
              <a:t>. </a:t>
            </a:r>
            <a:r>
              <a:rPr lang="en-US" sz="2400" dirty="0" err="1">
                <a:latin typeface="Bahnschrift" panose="020B0502040204020203" pitchFamily="34" charset="0"/>
              </a:rPr>
              <a:t>Avantaje</a:t>
            </a:r>
            <a:r>
              <a:rPr lang="en-US" sz="2400" dirty="0">
                <a:latin typeface="Bahnschrift" panose="020B0502040204020203" pitchFamily="34" charset="0"/>
              </a:rPr>
              <a:t> </a:t>
            </a:r>
            <a:r>
              <a:rPr lang="ro-RO" sz="2400" dirty="0">
                <a:latin typeface="Bahnschrift" panose="020B0502040204020203" pitchFamily="34" charset="0"/>
              </a:rPr>
              <a:t>și dezavantaje</a:t>
            </a:r>
          </a:p>
          <a:p>
            <a:r>
              <a:rPr lang="ro-RO" sz="2400" dirty="0">
                <a:latin typeface="Bahnschrift" panose="020B0502040204020203" pitchFamily="34" charset="0"/>
              </a:rPr>
              <a:t>4. Structura generală a problemelor care se rezolvă cu metoda </a:t>
            </a:r>
            <a:r>
              <a:rPr lang="ro-RO" sz="2400" dirty="0" err="1">
                <a:latin typeface="Bahnschrift" panose="020B0502040204020203" pitchFamily="34" charset="0"/>
              </a:rPr>
              <a:t>Greedy</a:t>
            </a:r>
            <a:endParaRPr lang="ro-RO" sz="2400" dirty="0">
              <a:latin typeface="Bahnschrift" panose="020B0502040204020203" pitchFamily="34" charset="0"/>
            </a:endParaRPr>
          </a:p>
          <a:p>
            <a:r>
              <a:rPr lang="ro-RO" sz="2400" dirty="0">
                <a:latin typeface="Bahnschrift" panose="020B0502040204020203" pitchFamily="34" charset="0"/>
              </a:rPr>
              <a:t>5. Probleme rezolvate</a:t>
            </a:r>
            <a:endParaRPr lang="en-US" sz="2400" dirty="0">
              <a:latin typeface="Bahnschrift" panose="020B0502040204020203" pitchFamily="34" charset="0"/>
            </a:endParaRPr>
          </a:p>
        </p:txBody>
      </p:sp>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97808" y="1074799"/>
            <a:ext cx="1025709" cy="1025709"/>
          </a:xfrm>
          <a:prstGeom prst="rect">
            <a:avLst/>
          </a:prstGeom>
        </p:spPr>
      </p:pic>
    </p:spTree>
    <p:extLst>
      <p:ext uri="{BB962C8B-B14F-4D97-AF65-F5344CB8AC3E}">
        <p14:creationId xmlns:p14="http://schemas.microsoft.com/office/powerpoint/2010/main" val="1863736502"/>
      </p:ext>
    </p:extLst>
  </p:cSld>
  <p:clrMapOvr>
    <a:masterClrMapping/>
  </p:clrMapOvr>
  <p:transition spd="slow" advTm="92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A1B9E66-7A99-49C1-A61C-A9BB5A0998D4}"/>
              </a:ext>
            </a:extLst>
          </p:cNvPr>
          <p:cNvSpPr>
            <a:spLocks noGrp="1"/>
          </p:cNvSpPr>
          <p:nvPr>
            <p:ph type="title"/>
          </p:nvPr>
        </p:nvSpPr>
        <p:spPr>
          <a:xfrm>
            <a:off x="3247709" y="669925"/>
            <a:ext cx="5362891" cy="1325563"/>
          </a:xfrm>
        </p:spPr>
        <p:txBody>
          <a:bodyPr>
            <a:normAutofit/>
          </a:bodyPr>
          <a:lstStyle/>
          <a:p>
            <a:pPr algn="ctr"/>
            <a:r>
              <a:rPr lang="ro-RO" sz="7200" dirty="0">
                <a:latin typeface="Berlin Sans FB" panose="020E0602020502020306" pitchFamily="34" charset="0"/>
              </a:rPr>
              <a:t>Introducere</a:t>
            </a:r>
            <a:endParaRPr lang="en-US" sz="7200" dirty="0">
              <a:latin typeface="Berlin Sans FB" panose="020E0602020502020306" pitchFamily="34" charset="0"/>
            </a:endParaRPr>
          </a:p>
        </p:txBody>
      </p:sp>
      <p:sp>
        <p:nvSpPr>
          <p:cNvPr id="3" name="Substituent conținut 2">
            <a:extLst>
              <a:ext uri="{FF2B5EF4-FFF2-40B4-BE49-F238E27FC236}">
                <a16:creationId xmlns:a16="http://schemas.microsoft.com/office/drawing/2014/main" id="{E11E07AA-4692-4245-8782-F49938A43419}"/>
              </a:ext>
            </a:extLst>
          </p:cNvPr>
          <p:cNvSpPr>
            <a:spLocks noGrp="1"/>
          </p:cNvSpPr>
          <p:nvPr>
            <p:ph idx="1"/>
          </p:nvPr>
        </p:nvSpPr>
        <p:spPr>
          <a:xfrm>
            <a:off x="962931" y="2731559"/>
            <a:ext cx="10266137" cy="3250141"/>
          </a:xfrm>
        </p:spPr>
        <p:txBody>
          <a:bodyPr>
            <a:normAutofit/>
          </a:bodyPr>
          <a:lstStyle/>
          <a:p>
            <a:pPr marL="0" indent="0">
              <a:buNone/>
            </a:pPr>
            <a:endParaRPr lang="ro-RO" dirty="0">
              <a:latin typeface="Arial Rounded MT Bold" panose="020F0704030504030204" pitchFamily="34" charset="0"/>
            </a:endParaRPr>
          </a:p>
          <a:p>
            <a:pPr marL="0" indent="0" algn="just">
              <a:lnSpc>
                <a:spcPct val="150000"/>
              </a:lnSpc>
              <a:buNone/>
            </a:pPr>
            <a:r>
              <a:rPr lang="ro-RO" sz="2400" dirty="0">
                <a:latin typeface="Bahnschrift" panose="020B0502040204020203" pitchFamily="34" charset="0"/>
              </a:rPr>
              <a:t>	Metoda Greedy (lacom) este o tehnică folosită în informatică,</a:t>
            </a:r>
            <a:r>
              <a:rPr lang="en-US" sz="2400" dirty="0">
                <a:latin typeface="Bahnschrift" panose="020B0502040204020203" pitchFamily="34" charset="0"/>
              </a:rPr>
              <a:t> </a:t>
            </a:r>
            <a:r>
              <a:rPr lang="ro-RO" sz="2400" dirty="0">
                <a:latin typeface="Bahnschrift" panose="020B0502040204020203" pitchFamily="34" charset="0"/>
              </a:rPr>
              <a:t>în general, în rezolvarea problemelor de optimizare (maximizare, minimizare), pentru a determina cel mai bun candidat dintr-o anumită categorie.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0722" y="365125"/>
            <a:ext cx="2228169" cy="2298744"/>
          </a:xfrm>
          <a:prstGeom prst="rect">
            <a:avLst/>
          </a:prstGeom>
        </p:spPr>
      </p:pic>
    </p:spTree>
    <p:extLst>
      <p:ext uri="{BB962C8B-B14F-4D97-AF65-F5344CB8AC3E}">
        <p14:creationId xmlns:p14="http://schemas.microsoft.com/office/powerpoint/2010/main" val="2025796750"/>
      </p:ext>
    </p:extLst>
  </p:cSld>
  <p:clrMapOvr>
    <a:masterClrMapping/>
  </p:clrMapOvr>
  <p:transition spd="slow" advTm="905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750"/>
                                        <p:tgtEl>
                                          <p:spTgt spid="5"/>
                                        </p:tgtEl>
                                      </p:cBhvr>
                                    </p:animEffect>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750"/>
                                        <p:tgtEl>
                                          <p:spTgt spid="3">
                                            <p:txEl>
                                              <p:pRg st="1" end="1"/>
                                            </p:txEl>
                                          </p:spTgt>
                                        </p:tgtEl>
                                      </p:cBhvr>
                                    </p:animEffect>
                                    <p:anim calcmode="lin" valueType="num">
                                      <p:cBhvr>
                                        <p:cTn id="18"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0C8F627-12CF-41C7-B46A-BDFA38729AB1}"/>
              </a:ext>
            </a:extLst>
          </p:cNvPr>
          <p:cNvSpPr>
            <a:spLocks noGrp="1"/>
          </p:cNvSpPr>
          <p:nvPr>
            <p:ph type="title"/>
          </p:nvPr>
        </p:nvSpPr>
        <p:spPr>
          <a:xfrm>
            <a:off x="641133" y="398150"/>
            <a:ext cx="9442541" cy="1450757"/>
          </a:xfrm>
        </p:spPr>
        <p:txBody>
          <a:bodyPr>
            <a:noAutofit/>
          </a:bodyPr>
          <a:lstStyle/>
          <a:p>
            <a:pPr algn="ctr"/>
            <a:br>
              <a:rPr lang="ro-RO" sz="6000" dirty="0">
                <a:latin typeface="Berlin Sans FB" panose="020E0602020502020306" pitchFamily="34" charset="0"/>
              </a:rPr>
            </a:br>
            <a:br>
              <a:rPr lang="ro-RO" sz="6000" dirty="0">
                <a:latin typeface="Berlin Sans FB" panose="020E0602020502020306" pitchFamily="34" charset="0"/>
              </a:rPr>
            </a:br>
            <a:r>
              <a:rPr lang="ro-RO" sz="5400" dirty="0">
                <a:latin typeface="Berlin Sans FB" panose="020E0602020502020306" pitchFamily="34" charset="0"/>
              </a:rPr>
              <a:t>Structura unui algoritm Greedy</a:t>
            </a:r>
            <a:br>
              <a:rPr lang="en-US" sz="6000" dirty="0">
                <a:latin typeface="Berlin Sans FB" panose="020E0602020502020306" pitchFamily="34" charset="0"/>
              </a:rPr>
            </a:br>
            <a:br>
              <a:rPr lang="en-US" sz="6000" dirty="0">
                <a:latin typeface="Berlin Sans FB" panose="020E0602020502020306" pitchFamily="34" charset="0"/>
              </a:rPr>
            </a:br>
            <a:endParaRPr lang="en-US" sz="5400" dirty="0">
              <a:latin typeface="Berlin Sans FB" panose="020E0602020502020306" pitchFamily="34" charset="0"/>
            </a:endParaRPr>
          </a:p>
        </p:txBody>
      </p:sp>
      <p:sp>
        <p:nvSpPr>
          <p:cNvPr id="3" name="Substituent conținut 2">
            <a:extLst>
              <a:ext uri="{FF2B5EF4-FFF2-40B4-BE49-F238E27FC236}">
                <a16:creationId xmlns:a16="http://schemas.microsoft.com/office/drawing/2014/main" id="{8FBCFC9E-EA2B-48CA-9965-4E2E45DDFE9C}"/>
              </a:ext>
            </a:extLst>
          </p:cNvPr>
          <p:cNvSpPr>
            <a:spLocks noGrp="1"/>
          </p:cNvSpPr>
          <p:nvPr>
            <p:ph idx="1"/>
          </p:nvPr>
        </p:nvSpPr>
        <p:spPr>
          <a:xfrm>
            <a:off x="1097280" y="2830497"/>
            <a:ext cx="10058400" cy="3275860"/>
          </a:xfrm>
        </p:spPr>
        <p:txBody>
          <a:bodyPr>
            <a:normAutofit/>
          </a:bodyPr>
          <a:lstStyle/>
          <a:p>
            <a:pPr algn="just">
              <a:buFont typeface="Courier New" panose="02070309020205020404" pitchFamily="49" charset="0"/>
              <a:buChar char="o"/>
            </a:pPr>
            <a:r>
              <a:rPr lang="ro-RO" dirty="0">
                <a:latin typeface="Bahnschrift" panose="020B0502040204020203" pitchFamily="34" charset="0"/>
              </a:rPr>
              <a:t> </a:t>
            </a:r>
            <a:r>
              <a:rPr lang="ro-RO" sz="2400" dirty="0">
                <a:latin typeface="Bahnschrift" panose="020B0502040204020203" pitchFamily="34" charset="0"/>
              </a:rPr>
              <a:t>Se împarte problema în subprobleme independente.</a:t>
            </a:r>
          </a:p>
          <a:p>
            <a:pPr algn="just">
              <a:buFont typeface="Courier New" panose="02070309020205020404" pitchFamily="49" charset="0"/>
              <a:buChar char="o"/>
            </a:pPr>
            <a:r>
              <a:rPr lang="ro-RO" sz="2400" dirty="0">
                <a:latin typeface="Bahnschrift" panose="020B0502040204020203" pitchFamily="34" charset="0"/>
              </a:rPr>
              <a:t> Pentru fiecare subproblemă se alege un optim local.</a:t>
            </a:r>
          </a:p>
          <a:p>
            <a:pPr algn="just">
              <a:buFont typeface="Courier New" panose="02070309020205020404" pitchFamily="49" charset="0"/>
              <a:buChar char="o"/>
            </a:pPr>
            <a:r>
              <a:rPr lang="ro-RO" sz="2400" dirty="0">
                <a:latin typeface="Bahnschrift" panose="020B0502040204020203" pitchFamily="34" charset="0"/>
              </a:rPr>
              <a:t> Algoritmul</a:t>
            </a:r>
            <a:r>
              <a:rPr lang="en-US" sz="2400" dirty="0"/>
              <a:t> </a:t>
            </a:r>
            <a:r>
              <a:rPr lang="en-US" sz="2400" dirty="0">
                <a:latin typeface="Bahnschrift" panose="020B0502040204020203" pitchFamily="34" charset="0"/>
              </a:rPr>
              <a:t>face </a:t>
            </a:r>
            <a:r>
              <a:rPr lang="en-US" sz="2400" dirty="0" err="1">
                <a:latin typeface="Bahnschrift" panose="020B0502040204020203" pitchFamily="34" charset="0"/>
              </a:rPr>
              <a:t>întotdeauna</a:t>
            </a:r>
            <a:r>
              <a:rPr lang="en-US" sz="2400" dirty="0">
                <a:latin typeface="Bahnschrift" panose="020B0502040204020203" pitchFamily="34" charset="0"/>
              </a:rPr>
              <a:t> </a:t>
            </a:r>
            <a:r>
              <a:rPr lang="en-US" sz="2400" dirty="0" err="1">
                <a:latin typeface="Bahnschrift" panose="020B0502040204020203" pitchFamily="34" charset="0"/>
              </a:rPr>
              <a:t>alegerea</a:t>
            </a:r>
            <a:r>
              <a:rPr lang="en-US" sz="2400" dirty="0">
                <a:latin typeface="Bahnschrift" panose="020B0502040204020203" pitchFamily="34" charset="0"/>
              </a:rPr>
              <a:t> care </a:t>
            </a:r>
            <a:r>
              <a:rPr lang="en-US" sz="2400" dirty="0" err="1">
                <a:latin typeface="Bahnschrift" panose="020B0502040204020203" pitchFamily="34" charset="0"/>
              </a:rPr>
              <a:t>arată</a:t>
            </a:r>
            <a:r>
              <a:rPr lang="en-US" sz="2400" dirty="0">
                <a:latin typeface="Bahnschrift" panose="020B0502040204020203" pitchFamily="34" charset="0"/>
              </a:rPr>
              <a:t> </a:t>
            </a:r>
            <a:r>
              <a:rPr lang="en-US" sz="2400" dirty="0" err="1">
                <a:latin typeface="Bahnschrift" panose="020B0502040204020203" pitchFamily="34" charset="0"/>
              </a:rPr>
              <a:t>cel</a:t>
            </a:r>
            <a:r>
              <a:rPr lang="en-US" sz="2400" dirty="0">
                <a:latin typeface="Bahnschrift" panose="020B0502040204020203" pitchFamily="34" charset="0"/>
              </a:rPr>
              <a:t> </a:t>
            </a:r>
            <a:r>
              <a:rPr lang="en-US" sz="2400" dirty="0" err="1">
                <a:latin typeface="Bahnschrift" panose="020B0502040204020203" pitchFamily="34" charset="0"/>
              </a:rPr>
              <a:t>mai</a:t>
            </a:r>
            <a:r>
              <a:rPr lang="en-US" sz="2400" dirty="0">
                <a:latin typeface="Bahnschrift" panose="020B0502040204020203" pitchFamily="34" charset="0"/>
              </a:rPr>
              <a:t> bine </a:t>
            </a:r>
            <a:r>
              <a:rPr lang="en-US" sz="2400" dirty="0" err="1">
                <a:latin typeface="Bahnschrift" panose="020B0502040204020203" pitchFamily="34" charset="0"/>
              </a:rPr>
              <a:t>în</a:t>
            </a:r>
            <a:r>
              <a:rPr lang="en-US" sz="2400" dirty="0">
                <a:latin typeface="Bahnschrift" panose="020B0502040204020203" pitchFamily="34" charset="0"/>
              </a:rPr>
              <a:t> ace</a:t>
            </a:r>
            <a:r>
              <a:rPr lang="ro-RO" sz="2400" dirty="0">
                <a:latin typeface="Bahnschrift" panose="020B0502040204020203" pitchFamily="34" charset="0"/>
              </a:rPr>
              <a:t>l</a:t>
            </a:r>
            <a:r>
              <a:rPr lang="en-US" sz="2400" dirty="0">
                <a:latin typeface="Bahnschrift" panose="020B0502040204020203" pitchFamily="34" charset="0"/>
              </a:rPr>
              <a:t> moment</a:t>
            </a:r>
            <a:r>
              <a:rPr lang="ro-RO" sz="2400" dirty="0">
                <a:latin typeface="Bahnschrift" panose="020B0502040204020203" pitchFamily="34" charset="0"/>
              </a:rPr>
              <a:t>.</a:t>
            </a:r>
          </a:p>
          <a:p>
            <a:pPr algn="just">
              <a:buFont typeface="Courier New" panose="02070309020205020404" pitchFamily="49" charset="0"/>
              <a:buChar char="o"/>
            </a:pPr>
            <a:r>
              <a:rPr lang="ro-RO" sz="2400" dirty="0">
                <a:latin typeface="Bahnschrift" panose="020B0502040204020203" pitchFamily="34" charset="0"/>
              </a:rPr>
              <a:t> În final, mulțimea de optime locale ar trebui să ducă la un optim global.</a:t>
            </a:r>
          </a:p>
          <a:p>
            <a:pPr marL="0" indent="0" algn="just">
              <a:buNone/>
            </a:pPr>
            <a:r>
              <a:rPr lang="ro-RO" sz="2400" dirty="0">
                <a:latin typeface="Bahnschrift" panose="020B0502040204020203" pitchFamily="34" charset="0"/>
              </a:rPr>
              <a:t> Nu se ajunge întotdeauna la optimul global!</a:t>
            </a:r>
          </a:p>
          <a:p>
            <a:pPr algn="just">
              <a:buFont typeface="Courier New" panose="02070309020205020404" pitchFamily="49" charset="0"/>
              <a:buChar char="o"/>
            </a:pPr>
            <a:endParaRPr lang="ro-RO" sz="2400" dirty="0">
              <a:latin typeface="Bahnschrift" panose="020B0502040204020203" pitchFamily="34" charset="0"/>
            </a:endParaRPr>
          </a:p>
        </p:txBody>
      </p:sp>
      <p:pic>
        <p:nvPicPr>
          <p:cNvPr id="4" name="Picture 3"/>
          <p:cNvPicPr>
            <a:picLocks noChangeAspect="1"/>
          </p:cNvPicPr>
          <p:nvPr/>
        </p:nvPicPr>
        <p:blipFill>
          <a:blip r:embed="rId4" cstate="hqprint">
            <a:duotone>
              <a:schemeClr val="accent2">
                <a:shade val="45000"/>
                <a:satMod val="135000"/>
              </a:schemeClr>
              <a:prstClr val="white"/>
            </a:duotone>
            <a:extLst>
              <a:ext uri="{BEBA8EAE-BF5A-486C-A8C5-ECC9F3942E4B}">
                <a14:imgProps xmlns:a14="http://schemas.microsoft.com/office/drawing/2010/main">
                  <a14:imgLayer r:embed="rId5">
                    <a14:imgEffect>
                      <a14:artisticBlur radius="9"/>
                    </a14:imgEffect>
                    <a14:imgEffect>
                      <a14:colorTemperature colorTemp="6600"/>
                    </a14:imgEffect>
                    <a14:imgEffect>
                      <a14:saturation sat="54000"/>
                    </a14:imgEffect>
                  </a14:imgLayer>
                </a14:imgProps>
              </a:ext>
              <a:ext uri="{28A0092B-C50C-407E-A947-70E740481C1C}">
                <a14:useLocalDpi xmlns:a14="http://schemas.microsoft.com/office/drawing/2010/main" val="0"/>
              </a:ext>
            </a:extLst>
          </a:blip>
          <a:stretch>
            <a:fillRect/>
          </a:stretch>
        </p:blipFill>
        <p:spPr>
          <a:xfrm>
            <a:off x="9674832" y="0"/>
            <a:ext cx="2517168" cy="2517168"/>
          </a:xfrm>
          <a:prstGeom prst="rect">
            <a:avLst/>
          </a:prstGeom>
        </p:spPr>
      </p:pic>
    </p:spTree>
    <p:extLst>
      <p:ext uri="{BB962C8B-B14F-4D97-AF65-F5344CB8AC3E}">
        <p14:creationId xmlns:p14="http://schemas.microsoft.com/office/powerpoint/2010/main" val="1158195830"/>
      </p:ext>
    </p:extLst>
  </p:cSld>
  <p:clrMapOvr>
    <a:masterClrMapping/>
  </p:clrMapOvr>
  <p:transition spd="slow" advTm="1134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1000"/>
                                        <p:tgtEl>
                                          <p:spTgt spid="4"/>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193EB2B-D34B-4114-BBD3-B9852D619718}"/>
              </a:ext>
            </a:extLst>
          </p:cNvPr>
          <p:cNvSpPr>
            <a:spLocks noGrp="1"/>
          </p:cNvSpPr>
          <p:nvPr>
            <p:ph type="title"/>
          </p:nvPr>
        </p:nvSpPr>
        <p:spPr>
          <a:xfrm>
            <a:off x="3571875" y="198655"/>
            <a:ext cx="4305300" cy="1481455"/>
          </a:xfrm>
        </p:spPr>
        <p:txBody>
          <a:bodyPr>
            <a:normAutofit/>
          </a:bodyPr>
          <a:lstStyle/>
          <a:p>
            <a:pPr algn="ctr"/>
            <a:r>
              <a:rPr lang="ro-RO" sz="8000" dirty="0">
                <a:latin typeface="Berlin Sans FB" panose="020E0602020502020306" pitchFamily="34" charset="0"/>
              </a:rPr>
              <a:t>Avantaje</a:t>
            </a:r>
            <a:r>
              <a:rPr lang="en-US" sz="6600" dirty="0">
                <a:latin typeface="Berlin Sans FB" panose="020E0602020502020306" pitchFamily="34" charset="0"/>
              </a:rPr>
              <a:t>:</a:t>
            </a:r>
            <a:r>
              <a:rPr lang="ro-RO" sz="6600" dirty="0">
                <a:latin typeface="Berlin Sans FB" panose="020E0602020502020306" pitchFamily="34" charset="0"/>
              </a:rPr>
              <a:t> </a:t>
            </a:r>
            <a:endParaRPr lang="en-US" sz="6600" dirty="0">
              <a:latin typeface="Berlin Sans FB" panose="020E0602020502020306" pitchFamily="34" charset="0"/>
            </a:endParaRPr>
          </a:p>
        </p:txBody>
      </p:sp>
      <p:sp>
        <p:nvSpPr>
          <p:cNvPr id="3" name="Substituent conținut 2">
            <a:extLst>
              <a:ext uri="{FF2B5EF4-FFF2-40B4-BE49-F238E27FC236}">
                <a16:creationId xmlns:a16="http://schemas.microsoft.com/office/drawing/2014/main" id="{60C5B8D8-61A5-4D4C-9ADE-5912CF748AE7}"/>
              </a:ext>
            </a:extLst>
          </p:cNvPr>
          <p:cNvSpPr>
            <a:spLocks noGrp="1"/>
          </p:cNvSpPr>
          <p:nvPr>
            <p:ph idx="1"/>
          </p:nvPr>
        </p:nvSpPr>
        <p:spPr/>
        <p:txBody>
          <a:bodyPr>
            <a:normAutofit fontScale="85000" lnSpcReduction="10000"/>
          </a:bodyPr>
          <a:lstStyle/>
          <a:p>
            <a:pPr>
              <a:lnSpc>
                <a:spcPct val="150000"/>
              </a:lnSpc>
              <a:buFont typeface="Courier New" panose="02070309020205020404" pitchFamily="49" charset="0"/>
              <a:buChar char="o"/>
            </a:pPr>
            <a:r>
              <a:rPr lang="ro-RO" dirty="0">
                <a:latin typeface="Bahnschrift" panose="020B0502040204020203" pitchFamily="34" charset="0"/>
              </a:rPr>
              <a:t> Algoritmi simpli și intuitivi.</a:t>
            </a:r>
          </a:p>
          <a:p>
            <a:pPr>
              <a:lnSpc>
                <a:spcPct val="150000"/>
              </a:lnSpc>
              <a:buFont typeface="Courier New" panose="02070309020205020404" pitchFamily="49" charset="0"/>
              <a:buChar char="o"/>
            </a:pPr>
            <a:r>
              <a:rPr lang="ro-RO" dirty="0">
                <a:latin typeface="Bahnschrift" panose="020B0502040204020203" pitchFamily="34" charset="0"/>
              </a:rPr>
              <a:t> Oferă cea mai bună soluție la nivel local.</a:t>
            </a:r>
          </a:p>
          <a:p>
            <a:pPr>
              <a:lnSpc>
                <a:spcPct val="150000"/>
              </a:lnSpc>
              <a:buFont typeface="Courier New" panose="02070309020205020404" pitchFamily="49" charset="0"/>
              <a:buChar char="o"/>
            </a:pPr>
            <a:r>
              <a:rPr lang="ro-RO" dirty="0">
                <a:latin typeface="Bahnschrift" panose="020B0502040204020203" pitchFamily="34" charset="0"/>
              </a:rPr>
              <a:t> Complexitatea în timp este, în general, polinomială.</a:t>
            </a:r>
          </a:p>
          <a:p>
            <a:pPr>
              <a:lnSpc>
                <a:spcPct val="150000"/>
              </a:lnSpc>
              <a:buFont typeface="Courier New" panose="02070309020205020404" pitchFamily="49" charset="0"/>
              <a:buChar char="o"/>
            </a:pPr>
            <a:r>
              <a:rPr lang="ro-RO" dirty="0">
                <a:latin typeface="Bahnschrift" panose="020B0502040204020203" pitchFamily="34" charset="0"/>
              </a:rPr>
              <a:t> Se poate folosi în multe domenii</a:t>
            </a:r>
            <a:r>
              <a:rPr lang="en-US" dirty="0">
                <a:latin typeface="Bahnschrift" panose="020B0502040204020203" pitchFamily="34" charset="0"/>
              </a:rPr>
              <a:t>: </a:t>
            </a:r>
            <a:r>
              <a:rPr lang="en-US" b="0" i="0" dirty="0" err="1">
                <a:effectLst/>
                <a:latin typeface="Bahnschrift" panose="020B0502040204020203" pitchFamily="34" charset="0"/>
              </a:rPr>
              <a:t>determinarea</a:t>
            </a:r>
            <a:r>
              <a:rPr lang="en-US" b="0" i="0" dirty="0">
                <a:effectLst/>
                <a:latin typeface="Bahnschrift" panose="020B0502040204020203" pitchFamily="34" charset="0"/>
              </a:rPr>
              <a:t> </a:t>
            </a:r>
            <a:r>
              <a:rPr lang="en-US" b="0" i="0" dirty="0" err="1">
                <a:effectLst/>
                <a:latin typeface="Bahnschrift" panose="020B0502040204020203" pitchFamily="34" charset="0"/>
              </a:rPr>
              <a:t>celor</a:t>
            </a:r>
            <a:r>
              <a:rPr lang="en-US" b="0" i="0" dirty="0">
                <a:effectLst/>
                <a:latin typeface="Bahnschrift" panose="020B0502040204020203" pitchFamily="34" charset="0"/>
              </a:rPr>
              <a:t> </a:t>
            </a:r>
            <a:r>
              <a:rPr lang="en-US" b="0" i="0" dirty="0" err="1">
                <a:effectLst/>
                <a:latin typeface="Bahnschrift" panose="020B0502040204020203" pitchFamily="34" charset="0"/>
              </a:rPr>
              <a:t>mai</a:t>
            </a:r>
            <a:r>
              <a:rPr lang="en-US" b="0" i="0" dirty="0">
                <a:effectLst/>
                <a:latin typeface="Bahnschrift" panose="020B0502040204020203" pitchFamily="34" charset="0"/>
              </a:rPr>
              <a:t> </a:t>
            </a:r>
            <a:r>
              <a:rPr lang="en-US" b="0" i="0" dirty="0" err="1">
                <a:effectLst/>
                <a:latin typeface="Bahnschrift" panose="020B0502040204020203" pitchFamily="34" charset="0"/>
              </a:rPr>
              <a:t>scurte</a:t>
            </a:r>
            <a:r>
              <a:rPr lang="en-US" b="0" i="0" dirty="0">
                <a:effectLst/>
                <a:latin typeface="Bahnschrift" panose="020B0502040204020203" pitchFamily="34" charset="0"/>
              </a:rPr>
              <a:t> </a:t>
            </a:r>
            <a:r>
              <a:rPr lang="en-US" b="0" i="0" dirty="0" err="1">
                <a:effectLst/>
                <a:latin typeface="Bahnschrift" panose="020B0502040204020203" pitchFamily="34" charset="0"/>
              </a:rPr>
              <a:t>drumuri</a:t>
            </a:r>
            <a:r>
              <a:rPr lang="en-US" b="0" i="0" dirty="0">
                <a:effectLst/>
                <a:latin typeface="Bahnschrift" panose="020B0502040204020203" pitchFamily="34" charset="0"/>
              </a:rPr>
              <a:t> </a:t>
            </a:r>
            <a:r>
              <a:rPr lang="ro-RO" b="0" i="0" dirty="0">
                <a:effectLst/>
                <a:latin typeface="Bahnschrift" panose="020B0502040204020203" pitchFamily="34" charset="0"/>
              </a:rPr>
              <a:t>î</a:t>
            </a:r>
            <a:r>
              <a:rPr lang="en-US" b="0" i="0" dirty="0">
                <a:effectLst/>
                <a:latin typeface="Bahnschrift" panose="020B0502040204020203" pitchFamily="34" charset="0"/>
              </a:rPr>
              <a:t>n </a:t>
            </a:r>
            <a:r>
              <a:rPr lang="en-US" b="0" i="0" dirty="0" err="1">
                <a:effectLst/>
                <a:latin typeface="Bahnschrift" panose="020B0502040204020203" pitchFamily="34" charset="0"/>
              </a:rPr>
              <a:t>grafuri</a:t>
            </a:r>
            <a:r>
              <a:rPr lang="en-US" b="0" i="0" dirty="0">
                <a:effectLst/>
                <a:latin typeface="Bahnschrift" panose="020B0502040204020203" pitchFamily="34" charset="0"/>
              </a:rPr>
              <a:t> (Dijkstra), </a:t>
            </a:r>
            <a:r>
              <a:rPr lang="en-US" b="0" i="0" dirty="0" err="1">
                <a:effectLst/>
                <a:latin typeface="Bahnschrift" panose="020B0502040204020203" pitchFamily="34" charset="0"/>
              </a:rPr>
              <a:t>determinarea</a:t>
            </a:r>
            <a:r>
              <a:rPr lang="en-US" b="0" i="0" dirty="0">
                <a:effectLst/>
                <a:latin typeface="Bahnschrift" panose="020B0502040204020203" pitchFamily="34" charset="0"/>
              </a:rPr>
              <a:t> </a:t>
            </a:r>
            <a:r>
              <a:rPr lang="en-US" b="0" i="0" dirty="0" err="1">
                <a:effectLst/>
                <a:latin typeface="Bahnschrift" panose="020B0502040204020203" pitchFamily="34" charset="0"/>
              </a:rPr>
              <a:t>arborelui</a:t>
            </a:r>
            <a:r>
              <a:rPr lang="en-US" b="0" i="0" dirty="0">
                <a:effectLst/>
                <a:latin typeface="Bahnschrift" panose="020B0502040204020203" pitchFamily="34" charset="0"/>
              </a:rPr>
              <a:t> minimal de </a:t>
            </a:r>
            <a:r>
              <a:rPr lang="en-US" b="0" i="0" dirty="0" err="1">
                <a:effectLst/>
                <a:latin typeface="Bahnschrift" panose="020B0502040204020203" pitchFamily="34" charset="0"/>
              </a:rPr>
              <a:t>acoperire</a:t>
            </a:r>
            <a:r>
              <a:rPr lang="en-US" b="0" i="0" dirty="0">
                <a:effectLst/>
                <a:latin typeface="Bahnschrift" panose="020B0502040204020203" pitchFamily="34" charset="0"/>
              </a:rPr>
              <a:t> (Prim, Kruskal), </a:t>
            </a:r>
            <a:r>
              <a:rPr lang="en-US" b="0" i="0" dirty="0" err="1">
                <a:effectLst/>
                <a:latin typeface="Bahnschrift" panose="020B0502040204020203" pitchFamily="34" charset="0"/>
              </a:rPr>
              <a:t>codificare</a:t>
            </a:r>
            <a:r>
              <a:rPr lang="en-US" b="0" i="0" dirty="0">
                <a:effectLst/>
                <a:latin typeface="Bahnschrift" panose="020B0502040204020203" pitchFamily="34" charset="0"/>
              </a:rPr>
              <a:t> </a:t>
            </a:r>
            <a:r>
              <a:rPr lang="en-US" b="0" i="0" dirty="0" err="1">
                <a:effectLst/>
                <a:latin typeface="Bahnschrift" panose="020B0502040204020203" pitchFamily="34" charset="0"/>
              </a:rPr>
              <a:t>arborilor</a:t>
            </a:r>
            <a:r>
              <a:rPr lang="en-US" b="0" i="0" dirty="0">
                <a:effectLst/>
                <a:latin typeface="Bahnschrift" panose="020B0502040204020203" pitchFamily="34" charset="0"/>
              </a:rPr>
              <a:t> </a:t>
            </a:r>
            <a:r>
              <a:rPr lang="en-US" b="0" i="0" dirty="0" err="1">
                <a:effectLst/>
                <a:latin typeface="Bahnschrift" panose="020B0502040204020203" pitchFamily="34" charset="0"/>
              </a:rPr>
              <a:t>Huffmann</a:t>
            </a:r>
            <a:r>
              <a:rPr lang="en-US" b="0" i="0" dirty="0">
                <a:effectLst/>
                <a:latin typeface="Bahnschrift" panose="020B0502040204020203" pitchFamily="34" charset="0"/>
              </a:rPr>
              <a:t>, </a:t>
            </a:r>
            <a:r>
              <a:rPr lang="en-US" b="0" i="0" dirty="0" err="1">
                <a:effectLst/>
                <a:latin typeface="Bahnschrift" panose="020B0502040204020203" pitchFamily="34" charset="0"/>
              </a:rPr>
              <a:t>planificarea</a:t>
            </a:r>
            <a:r>
              <a:rPr lang="en-US" b="0" i="0" dirty="0">
                <a:effectLst/>
                <a:latin typeface="Bahnschrift" panose="020B0502040204020203" pitchFamily="34" charset="0"/>
              </a:rPr>
              <a:t> </a:t>
            </a:r>
            <a:r>
              <a:rPr lang="en-US" b="0" i="0" dirty="0" err="1">
                <a:effectLst/>
                <a:latin typeface="Bahnschrift" panose="020B0502040204020203" pitchFamily="34" charset="0"/>
              </a:rPr>
              <a:t>activit</a:t>
            </a:r>
            <a:r>
              <a:rPr lang="ro-RO" b="0" i="0" dirty="0">
                <a:effectLst/>
                <a:latin typeface="Bahnschrift" panose="020B0502040204020203" pitchFamily="34" charset="0"/>
              </a:rPr>
              <a:t>ăț</a:t>
            </a:r>
            <a:r>
              <a:rPr lang="en-US" b="0" i="0" dirty="0" err="1">
                <a:effectLst/>
                <a:latin typeface="Bahnschrift" panose="020B0502040204020203" pitchFamily="34" charset="0"/>
              </a:rPr>
              <a:t>ilor</a:t>
            </a:r>
            <a:r>
              <a:rPr lang="en-US" b="0" i="0" dirty="0">
                <a:effectLst/>
                <a:latin typeface="Bahnschrift" panose="020B0502040204020203" pitchFamily="34" charset="0"/>
              </a:rPr>
              <a:t>, </a:t>
            </a:r>
            <a:r>
              <a:rPr lang="en-US" b="0" i="0" dirty="0" err="1">
                <a:effectLst/>
                <a:latin typeface="Bahnschrift" panose="020B0502040204020203" pitchFamily="34" charset="0"/>
              </a:rPr>
              <a:t>problema</a:t>
            </a:r>
            <a:r>
              <a:rPr lang="en-US" b="0" i="0" dirty="0">
                <a:effectLst/>
                <a:latin typeface="Bahnschrift" panose="020B0502040204020203" pitchFamily="34" charset="0"/>
              </a:rPr>
              <a:t> </a:t>
            </a:r>
            <a:r>
              <a:rPr lang="en-US" b="0" i="0" dirty="0" err="1">
                <a:effectLst/>
                <a:latin typeface="Bahnschrift" panose="020B0502040204020203" pitchFamily="34" charset="0"/>
              </a:rPr>
              <a:t>spectacolelor</a:t>
            </a:r>
            <a:r>
              <a:rPr lang="en-US" b="0" i="0" dirty="0">
                <a:effectLst/>
                <a:latin typeface="Bahnschrift" panose="020B0502040204020203" pitchFamily="34" charset="0"/>
              </a:rPr>
              <a:t> </a:t>
            </a:r>
            <a:r>
              <a:rPr lang="ro-RO" dirty="0" err="1">
                <a:latin typeface="Bahnschrift" panose="020B0502040204020203" pitchFamily="34" charset="0"/>
              </a:rPr>
              <a:t>ș</a:t>
            </a:r>
            <a:r>
              <a:rPr lang="en-US" b="0" i="0" dirty="0" err="1">
                <a:effectLst/>
                <a:latin typeface="Bahnschrift" panose="020B0502040204020203" pitchFamily="34" charset="0"/>
              </a:rPr>
              <a:t>i</a:t>
            </a:r>
            <a:r>
              <a:rPr lang="en-US" b="0" i="0" dirty="0">
                <a:effectLst/>
                <a:latin typeface="Bahnschrift" panose="020B0502040204020203" pitchFamily="34" charset="0"/>
              </a:rPr>
              <a:t> </a:t>
            </a:r>
            <a:r>
              <a:rPr lang="en-US" b="0" i="0" dirty="0" err="1">
                <a:effectLst/>
                <a:latin typeface="Bahnschrift" panose="020B0502040204020203" pitchFamily="34" charset="0"/>
              </a:rPr>
              <a:t>problema</a:t>
            </a:r>
            <a:r>
              <a:rPr lang="en-US" b="0" i="0" dirty="0">
                <a:effectLst/>
                <a:latin typeface="Bahnschrift" panose="020B0502040204020203" pitchFamily="34" charset="0"/>
              </a:rPr>
              <a:t> </a:t>
            </a:r>
            <a:r>
              <a:rPr lang="en-US" b="0" i="0" dirty="0" err="1">
                <a:effectLst/>
                <a:latin typeface="Bahnschrift" panose="020B0502040204020203" pitchFamily="34" charset="0"/>
              </a:rPr>
              <a:t>frac</a:t>
            </a:r>
            <a:r>
              <a:rPr lang="ro-RO" b="0" i="0" dirty="0">
                <a:effectLst/>
                <a:latin typeface="Bahnschrift" panose="020B0502040204020203" pitchFamily="34" charset="0"/>
              </a:rPr>
              <a:t>ț</a:t>
            </a:r>
            <a:r>
              <a:rPr lang="en-US" b="0" i="0" dirty="0" err="1">
                <a:effectLst/>
                <a:latin typeface="Bahnschrift" panose="020B0502040204020203" pitchFamily="34" charset="0"/>
              </a:rPr>
              <a:t>ionar</a:t>
            </a:r>
            <a:r>
              <a:rPr lang="ro-RO" b="0" i="0" dirty="0">
                <a:effectLst/>
                <a:latin typeface="Bahnschrift" panose="020B0502040204020203" pitchFamily="34" charset="0"/>
              </a:rPr>
              <a:t>ă</a:t>
            </a:r>
            <a:r>
              <a:rPr lang="en-US" b="0" i="0" dirty="0">
                <a:effectLst/>
                <a:latin typeface="Bahnschrift" panose="020B0502040204020203" pitchFamily="34" charset="0"/>
              </a:rPr>
              <a:t> a </a:t>
            </a:r>
            <a:r>
              <a:rPr lang="en-US" b="0" i="0" dirty="0" err="1">
                <a:effectLst/>
                <a:latin typeface="Bahnschrift" panose="020B0502040204020203" pitchFamily="34" charset="0"/>
              </a:rPr>
              <a:t>rucsacului</a:t>
            </a:r>
            <a:r>
              <a:rPr lang="ro-RO" b="0" i="0" dirty="0">
                <a:effectLst/>
                <a:latin typeface="Bahnschrift" panose="020B0502040204020203" pitchFamily="34" charset="0"/>
              </a:rPr>
              <a:t>.</a:t>
            </a:r>
            <a:endParaRPr lang="ro-RO" dirty="0">
              <a:latin typeface="Bahnschrift" panose="020B0502040204020203"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6532" y="110707"/>
            <a:ext cx="1752600" cy="1657350"/>
          </a:xfrm>
          <a:prstGeom prst="rect">
            <a:avLst/>
          </a:prstGeom>
        </p:spPr>
      </p:pic>
    </p:spTree>
    <p:extLst>
      <p:ext uri="{BB962C8B-B14F-4D97-AF65-F5344CB8AC3E}">
        <p14:creationId xmlns:p14="http://schemas.microsoft.com/office/powerpoint/2010/main" val="1826862595"/>
      </p:ext>
    </p:extLst>
  </p:cSld>
  <p:clrMapOvr>
    <a:masterClrMapping/>
  </p:clrMapOvr>
  <p:transition spd="slow" advTm="1526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89FEAA30-A039-4D03-BF4B-224D670F290B}"/>
              </a:ext>
            </a:extLst>
          </p:cNvPr>
          <p:cNvSpPr>
            <a:spLocks noGrp="1"/>
          </p:cNvSpPr>
          <p:nvPr>
            <p:ph type="title"/>
          </p:nvPr>
        </p:nvSpPr>
        <p:spPr>
          <a:xfrm>
            <a:off x="2743199" y="751602"/>
            <a:ext cx="5562601" cy="1325563"/>
          </a:xfrm>
        </p:spPr>
        <p:txBody>
          <a:bodyPr>
            <a:normAutofit/>
          </a:bodyPr>
          <a:lstStyle/>
          <a:p>
            <a:pPr algn="ctr"/>
            <a:r>
              <a:rPr lang="ro-RO" sz="7200" dirty="0">
                <a:latin typeface="Berlin Sans FB" panose="020E0602020502020306" pitchFamily="34" charset="0"/>
              </a:rPr>
              <a:t>Dezavantaje</a:t>
            </a:r>
            <a:r>
              <a:rPr lang="en-US" sz="7200" dirty="0">
                <a:latin typeface="Berlin Sans FB" panose="020E0602020502020306" pitchFamily="34" charset="0"/>
              </a:rPr>
              <a:t>:</a:t>
            </a:r>
          </a:p>
        </p:txBody>
      </p:sp>
      <p:sp>
        <p:nvSpPr>
          <p:cNvPr id="3" name="Substituent conținut 2">
            <a:extLst>
              <a:ext uri="{FF2B5EF4-FFF2-40B4-BE49-F238E27FC236}">
                <a16:creationId xmlns:a16="http://schemas.microsoft.com/office/drawing/2014/main" id="{24CE8E56-D16D-4147-8309-EDC890E74225}"/>
              </a:ext>
            </a:extLst>
          </p:cNvPr>
          <p:cNvSpPr>
            <a:spLocks noGrp="1"/>
          </p:cNvSpPr>
          <p:nvPr>
            <p:ph idx="1"/>
          </p:nvPr>
        </p:nvSpPr>
        <p:spPr>
          <a:xfrm>
            <a:off x="1066800" y="2990850"/>
            <a:ext cx="10058400" cy="2038350"/>
          </a:xfrm>
        </p:spPr>
        <p:txBody>
          <a:bodyPr/>
          <a:lstStyle/>
          <a:p>
            <a:pPr>
              <a:buFont typeface="Courier New" panose="02070309020205020404" pitchFamily="49" charset="0"/>
              <a:buChar char="o"/>
            </a:pPr>
            <a:r>
              <a:rPr lang="ro-RO" dirty="0"/>
              <a:t> </a:t>
            </a:r>
            <a:r>
              <a:rPr lang="ro-RO" sz="2400" dirty="0">
                <a:latin typeface="Bahnschrift" panose="020B0502040204020203" pitchFamily="34" charset="0"/>
              </a:rPr>
              <a:t>Succesiunea de optime locale  nu duce întotdeauna la un optim global.</a:t>
            </a:r>
          </a:p>
          <a:p>
            <a:pPr>
              <a:buFont typeface="Courier New" panose="02070309020205020404" pitchFamily="49" charset="0"/>
              <a:buChar char="o"/>
            </a:pPr>
            <a:r>
              <a:rPr lang="ro-RO" sz="2400" dirty="0">
                <a:latin typeface="Bahnschrift" panose="020B0502040204020203" pitchFamily="34" charset="0"/>
              </a:rPr>
              <a:t> Nu avem întotdeauna soluție.</a:t>
            </a:r>
          </a:p>
          <a:p>
            <a:pPr>
              <a:buFont typeface="Courier New" panose="02070309020205020404" pitchFamily="49" charset="0"/>
              <a:buChar char="o"/>
            </a:pPr>
            <a:r>
              <a:rPr lang="ro-RO" sz="2400" dirty="0">
                <a:latin typeface="Bahnschrift" panose="020B0502040204020203" pitchFamily="34" charset="0"/>
              </a:rPr>
              <a:t> Demonstrația corectitudinii soluției găsite poate fi greoaie.</a:t>
            </a:r>
            <a:endParaRPr lang="en-US" sz="2400" dirty="0">
              <a:latin typeface="Bahnschrift" panose="020B0502040204020203"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826" y="666459"/>
            <a:ext cx="1885950" cy="1762125"/>
          </a:xfrm>
          <a:prstGeom prst="rect">
            <a:avLst/>
          </a:prstGeom>
        </p:spPr>
      </p:pic>
    </p:spTree>
    <p:extLst>
      <p:ext uri="{BB962C8B-B14F-4D97-AF65-F5344CB8AC3E}">
        <p14:creationId xmlns:p14="http://schemas.microsoft.com/office/powerpoint/2010/main" val="98230214"/>
      </p:ext>
    </p:extLst>
  </p:cSld>
  <p:clrMapOvr>
    <a:masterClrMapping/>
  </p:clrMapOvr>
  <p:transition spd="slow" advTm="1216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B9DC95F-4466-4FA6-8BDF-37EFBDB0408A}"/>
              </a:ext>
            </a:extLst>
          </p:cNvPr>
          <p:cNvSpPr>
            <a:spLocks noGrp="1"/>
          </p:cNvSpPr>
          <p:nvPr>
            <p:ph type="title"/>
          </p:nvPr>
        </p:nvSpPr>
        <p:spPr>
          <a:xfrm>
            <a:off x="716280" y="729885"/>
            <a:ext cx="10515600" cy="1325563"/>
          </a:xfrm>
          <a:noFill/>
        </p:spPr>
        <p:txBody>
          <a:bodyPr>
            <a:normAutofit/>
          </a:bodyPr>
          <a:lstStyle/>
          <a:p>
            <a:pPr algn="ctr"/>
            <a:r>
              <a:rPr lang="ro-RO" dirty="0">
                <a:solidFill>
                  <a:schemeClr val="bg1"/>
                </a:solidFill>
                <a:latin typeface="Berlin Sans FB" panose="020E0602020502020306" pitchFamily="34" charset="0"/>
              </a:rPr>
              <a:t>Structura generală a problemelor care se rezolvă cu metoda </a:t>
            </a:r>
            <a:r>
              <a:rPr lang="ro-RO" dirty="0" err="1">
                <a:solidFill>
                  <a:schemeClr val="bg1"/>
                </a:solidFill>
                <a:latin typeface="Berlin Sans FB" panose="020E0602020502020306" pitchFamily="34" charset="0"/>
              </a:rPr>
              <a:t>Greedy</a:t>
            </a:r>
            <a:endParaRPr lang="en-US" dirty="0">
              <a:solidFill>
                <a:schemeClr val="bg1"/>
              </a:solidFill>
              <a:latin typeface="Berlin Sans FB" panose="020E0602020502020306" pitchFamily="34" charset="0"/>
            </a:endParaRPr>
          </a:p>
        </p:txBody>
      </p:sp>
      <p:sp>
        <p:nvSpPr>
          <p:cNvPr id="3" name="Substituent conținut 2">
            <a:extLst>
              <a:ext uri="{FF2B5EF4-FFF2-40B4-BE49-F238E27FC236}">
                <a16:creationId xmlns:a16="http://schemas.microsoft.com/office/drawing/2014/main" id="{1FC44BB3-B267-44B2-B754-CF344465FE05}"/>
              </a:ext>
            </a:extLst>
          </p:cNvPr>
          <p:cNvSpPr>
            <a:spLocks noGrp="1"/>
          </p:cNvSpPr>
          <p:nvPr>
            <p:ph idx="1"/>
          </p:nvPr>
        </p:nvSpPr>
        <p:spPr>
          <a:xfrm>
            <a:off x="631943" y="3259546"/>
            <a:ext cx="10058400" cy="2556721"/>
          </a:xfrm>
          <a:noFill/>
        </p:spPr>
        <p:txBody>
          <a:bodyPr/>
          <a:lstStyle/>
          <a:p>
            <a:pPr>
              <a:buFont typeface="Courier New" panose="02070309020205020404" pitchFamily="49" charset="0"/>
              <a:buChar char="o"/>
            </a:pPr>
            <a:r>
              <a:rPr lang="ro-RO" dirty="0">
                <a:solidFill>
                  <a:schemeClr val="bg1"/>
                </a:solidFill>
              </a:rPr>
              <a:t> </a:t>
            </a:r>
            <a:r>
              <a:rPr lang="ro-RO" sz="2800" dirty="0">
                <a:solidFill>
                  <a:schemeClr val="bg1"/>
                </a:solidFill>
                <a:latin typeface="Bahnschrift" panose="020B0502040204020203" pitchFamily="34" charset="0"/>
              </a:rPr>
              <a:t>S</a:t>
            </a:r>
            <a:r>
              <a:rPr lang="en-US" sz="2800" dirty="0">
                <a:solidFill>
                  <a:schemeClr val="bg1"/>
                </a:solidFill>
                <a:latin typeface="Bahnschrift" panose="020B0502040204020203" pitchFamily="34" charset="0"/>
              </a:rPr>
              <a:t>e </a:t>
            </a:r>
            <a:r>
              <a:rPr lang="en-US" sz="2800" dirty="0" err="1">
                <a:solidFill>
                  <a:schemeClr val="bg1"/>
                </a:solidFill>
                <a:latin typeface="Bahnschrift" panose="020B0502040204020203" pitchFamily="34" charset="0"/>
              </a:rPr>
              <a:t>dă</a:t>
            </a:r>
            <a:r>
              <a:rPr lang="en-US" sz="2800" dirty="0">
                <a:solidFill>
                  <a:schemeClr val="bg1"/>
                </a:solidFill>
                <a:latin typeface="Bahnschrift" panose="020B0502040204020203" pitchFamily="34" charset="0"/>
              </a:rPr>
              <a:t> o </a:t>
            </a:r>
            <a:r>
              <a:rPr lang="en-US" sz="2800" dirty="0" err="1">
                <a:solidFill>
                  <a:schemeClr val="bg1"/>
                </a:solidFill>
                <a:latin typeface="Bahnschrift" panose="020B0502040204020203" pitchFamily="34" charset="0"/>
              </a:rPr>
              <a:t>mulţime</a:t>
            </a:r>
            <a:r>
              <a:rPr lang="en-US" sz="2800" dirty="0">
                <a:solidFill>
                  <a:schemeClr val="bg1"/>
                </a:solidFill>
                <a:latin typeface="Bahnschrift" panose="020B0502040204020203" pitchFamily="34" charset="0"/>
              </a:rPr>
              <a:t> A</a:t>
            </a:r>
          </a:p>
          <a:p>
            <a:pPr>
              <a:buFont typeface="Courier New" panose="02070309020205020404" pitchFamily="49" charset="0"/>
              <a:buChar char="o"/>
            </a:pPr>
            <a:r>
              <a:rPr lang="ro-RO" sz="2800" dirty="0">
                <a:solidFill>
                  <a:schemeClr val="bg1"/>
                </a:solidFill>
                <a:latin typeface="Bahnschrift" panose="020B0502040204020203" pitchFamily="34" charset="0"/>
              </a:rPr>
              <a:t> S</a:t>
            </a:r>
            <a:r>
              <a:rPr lang="en-US" sz="2800" dirty="0">
                <a:solidFill>
                  <a:schemeClr val="bg1"/>
                </a:solidFill>
                <a:latin typeface="Bahnschrift" panose="020B0502040204020203" pitchFamily="34" charset="0"/>
              </a:rPr>
              <a:t>e cere o </a:t>
            </a:r>
            <a:r>
              <a:rPr lang="en-US" sz="2800" dirty="0" err="1">
                <a:solidFill>
                  <a:schemeClr val="bg1"/>
                </a:solidFill>
                <a:latin typeface="Bahnschrift" panose="020B0502040204020203" pitchFamily="34" charset="0"/>
              </a:rPr>
              <a:t>submulţime</a:t>
            </a:r>
            <a:r>
              <a:rPr lang="en-US" sz="2800" dirty="0">
                <a:solidFill>
                  <a:schemeClr val="bg1"/>
                </a:solidFill>
                <a:latin typeface="Bahnschrift" panose="020B0502040204020203" pitchFamily="34" charset="0"/>
              </a:rPr>
              <a:t> S⊆A care</a:t>
            </a:r>
            <a:r>
              <a:rPr lang="ro-RO" sz="2800" dirty="0">
                <a:solidFill>
                  <a:schemeClr val="bg1"/>
                </a:solidFill>
                <a:latin typeface="Bahnschrift" panose="020B0502040204020203" pitchFamily="34" charset="0"/>
              </a:rPr>
              <a:t> trebuie</a:t>
            </a:r>
            <a:r>
              <a:rPr lang="en-US" sz="2800" dirty="0">
                <a:solidFill>
                  <a:schemeClr val="bg1"/>
                </a:solidFill>
                <a:latin typeface="Bahnschrift" panose="020B0502040204020203" pitchFamily="34" charset="0"/>
              </a:rPr>
              <a:t>:</a:t>
            </a:r>
          </a:p>
          <a:p>
            <a:pPr marL="0" indent="0">
              <a:buNone/>
            </a:pPr>
            <a:r>
              <a:rPr lang="ro-RO" sz="2800" dirty="0">
                <a:solidFill>
                  <a:schemeClr val="bg1"/>
                </a:solidFill>
                <a:latin typeface="Bahnschrift" panose="020B0502040204020203" pitchFamily="34" charset="0"/>
              </a:rPr>
              <a:t>	</a:t>
            </a:r>
            <a:r>
              <a:rPr lang="en-US" sz="2800" dirty="0">
                <a:solidFill>
                  <a:schemeClr val="bg1"/>
                </a:solidFill>
                <a:latin typeface="Bahnschrift" panose="020B0502040204020203" pitchFamily="34" charset="0"/>
              </a:rPr>
              <a:t> </a:t>
            </a:r>
            <a:r>
              <a:rPr lang="ro-RO" sz="2800" dirty="0">
                <a:solidFill>
                  <a:schemeClr val="bg1"/>
                </a:solidFill>
                <a:latin typeface="Bahnschrift" panose="020B0502040204020203" pitchFamily="34" charset="0"/>
              </a:rPr>
              <a:t>-</a:t>
            </a:r>
            <a:r>
              <a:rPr lang="en-US" sz="2800" dirty="0" err="1">
                <a:solidFill>
                  <a:schemeClr val="bg1"/>
                </a:solidFill>
                <a:latin typeface="Bahnschrift" panose="020B0502040204020203" pitchFamily="34" charset="0"/>
              </a:rPr>
              <a:t>să</a:t>
            </a:r>
            <a:r>
              <a:rPr lang="en-US"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îndeplinească</a:t>
            </a:r>
            <a:r>
              <a:rPr lang="en-US"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anumite</a:t>
            </a:r>
            <a:r>
              <a:rPr lang="en-US"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condiţii</a:t>
            </a:r>
            <a:r>
              <a:rPr lang="en-US" sz="2800" dirty="0">
                <a:solidFill>
                  <a:schemeClr val="bg1"/>
                </a:solidFill>
                <a:latin typeface="Bahnschrift" panose="020B0502040204020203" pitchFamily="34" charset="0"/>
              </a:rPr>
              <a:t> interne (</a:t>
            </a:r>
            <a:r>
              <a:rPr lang="en-US" sz="2800" dirty="0" err="1">
                <a:solidFill>
                  <a:schemeClr val="bg1"/>
                </a:solidFill>
                <a:latin typeface="Bahnschrift" panose="020B0502040204020203" pitchFamily="34" charset="0"/>
              </a:rPr>
              <a:t>să</a:t>
            </a:r>
            <a:r>
              <a:rPr lang="en-US" sz="2800" dirty="0">
                <a:solidFill>
                  <a:schemeClr val="bg1"/>
                </a:solidFill>
                <a:latin typeface="Bahnschrift" panose="020B0502040204020203" pitchFamily="34" charset="0"/>
              </a:rPr>
              <a:t> fie </a:t>
            </a:r>
            <a:r>
              <a:rPr lang="ro-RO"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acceptabilă</a:t>
            </a:r>
            <a:r>
              <a:rPr lang="en-US" sz="2800" dirty="0">
                <a:solidFill>
                  <a:schemeClr val="bg1"/>
                </a:solidFill>
                <a:latin typeface="Bahnschrift" panose="020B0502040204020203" pitchFamily="34" charset="0"/>
              </a:rPr>
              <a:t>)</a:t>
            </a:r>
          </a:p>
          <a:p>
            <a:pPr marL="0" indent="0">
              <a:buNone/>
            </a:pPr>
            <a:r>
              <a:rPr lang="ro-RO"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să</a:t>
            </a:r>
            <a:r>
              <a:rPr lang="en-US" sz="2800" dirty="0">
                <a:solidFill>
                  <a:schemeClr val="bg1"/>
                </a:solidFill>
                <a:latin typeface="Bahnschrift" panose="020B0502040204020203" pitchFamily="34" charset="0"/>
              </a:rPr>
              <a:t> fie </a:t>
            </a:r>
            <a:r>
              <a:rPr lang="en-US" sz="2800" dirty="0" err="1">
                <a:solidFill>
                  <a:schemeClr val="bg1"/>
                </a:solidFill>
                <a:latin typeface="Bahnschrift" panose="020B0502040204020203" pitchFamily="34" charset="0"/>
              </a:rPr>
              <a:t>opti</a:t>
            </a:r>
            <a:r>
              <a:rPr lang="ro-RO" sz="2800" dirty="0">
                <a:solidFill>
                  <a:schemeClr val="bg1"/>
                </a:solidFill>
                <a:latin typeface="Bahnschrift" panose="020B0502040204020203" pitchFamily="34" charset="0"/>
              </a:rPr>
              <a:t>m</a:t>
            </a:r>
            <a:r>
              <a:rPr lang="en-US" sz="2800" dirty="0" err="1">
                <a:solidFill>
                  <a:schemeClr val="bg1"/>
                </a:solidFill>
                <a:latin typeface="Bahnschrift" panose="020B0502040204020203" pitchFamily="34" charset="0"/>
              </a:rPr>
              <a:t>ală</a:t>
            </a:r>
            <a:r>
              <a:rPr lang="en-US"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să</a:t>
            </a:r>
            <a:r>
              <a:rPr lang="en-US" sz="2800" dirty="0">
                <a:solidFill>
                  <a:schemeClr val="bg1"/>
                </a:solidFill>
                <a:latin typeface="Bahnschrift" panose="020B0502040204020203" pitchFamily="34" charset="0"/>
              </a:rPr>
              <a:t> </a:t>
            </a:r>
            <a:r>
              <a:rPr lang="en-US" sz="2800" dirty="0" err="1">
                <a:solidFill>
                  <a:schemeClr val="bg1"/>
                </a:solidFill>
                <a:latin typeface="Bahnschrift" panose="020B0502040204020203" pitchFamily="34" charset="0"/>
              </a:rPr>
              <a:t>realizeze</a:t>
            </a:r>
            <a:r>
              <a:rPr lang="en-US" sz="2800" dirty="0">
                <a:solidFill>
                  <a:schemeClr val="bg1"/>
                </a:solidFill>
                <a:latin typeface="Bahnschrift" panose="020B0502040204020203" pitchFamily="34" charset="0"/>
              </a:rPr>
              <a:t> un maxim </a:t>
            </a:r>
            <a:r>
              <a:rPr lang="en-US" sz="2800" dirty="0" err="1">
                <a:solidFill>
                  <a:schemeClr val="bg1"/>
                </a:solidFill>
                <a:latin typeface="Bahnschrift" panose="020B0502040204020203" pitchFamily="34" charset="0"/>
              </a:rPr>
              <a:t>sau</a:t>
            </a:r>
            <a:r>
              <a:rPr lang="en-US" sz="2800" dirty="0">
                <a:solidFill>
                  <a:schemeClr val="bg1"/>
                </a:solidFill>
                <a:latin typeface="Bahnschrift" panose="020B0502040204020203" pitchFamily="34" charset="0"/>
              </a:rPr>
              <a:t> un minim)</a:t>
            </a:r>
            <a:endParaRPr lang="ro-RO" sz="2800" dirty="0">
              <a:solidFill>
                <a:schemeClr val="bg1"/>
              </a:solidFill>
              <a:latin typeface="Bahnschrift" panose="020B0502040204020203" pitchFamily="34" charset="0"/>
            </a:endParaRPr>
          </a:p>
          <a:p>
            <a:pPr marL="0" indent="0">
              <a:buNone/>
            </a:pPr>
            <a:endParaRPr lang="en-US" dirty="0">
              <a:solidFill>
                <a:schemeClr val="bg1"/>
              </a:solidFill>
            </a:endParaRPr>
          </a:p>
        </p:txBody>
      </p:sp>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sharpenSoften amount="-9000"/>
                    </a14:imgEffect>
                    <a14:imgEffect>
                      <a14:brightnessContrast bright="94000"/>
                    </a14:imgEffect>
                  </a14:imgLayer>
                </a14:imgProps>
              </a:ext>
              <a:ext uri="{28A0092B-C50C-407E-A947-70E740481C1C}">
                <a14:useLocalDpi xmlns:a14="http://schemas.microsoft.com/office/drawing/2010/main" val="0"/>
              </a:ext>
            </a:extLst>
          </a:blip>
          <a:srcRect r="-965" b="20429"/>
          <a:stretch/>
        </p:blipFill>
        <p:spPr>
          <a:xfrm rot="19668522">
            <a:off x="9093779" y="1773428"/>
            <a:ext cx="2718414" cy="2210250"/>
          </a:xfrm>
          <a:prstGeom prst="rect">
            <a:avLst/>
          </a:prstGeom>
        </p:spPr>
      </p:pic>
    </p:spTree>
    <p:extLst>
      <p:ext uri="{BB962C8B-B14F-4D97-AF65-F5344CB8AC3E}">
        <p14:creationId xmlns:p14="http://schemas.microsoft.com/office/powerpoint/2010/main" val="3956976197"/>
      </p:ext>
    </p:extLst>
  </p:cSld>
  <p:clrMapOvr>
    <a:masterClrMapping/>
  </p:clrMapOvr>
  <p:transition spd="slow" advTm="1950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1000"/>
                                        <p:tgtEl>
                                          <p:spTgt spid="4"/>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9000"/>
                    </a14:imgEffect>
                  </a14:imgLayer>
                </a14:imgProps>
              </a:ext>
              <a:ext uri="{28A0092B-C50C-407E-A947-70E740481C1C}">
                <a14:useLocalDpi xmlns:a14="http://schemas.microsoft.com/office/drawing/2010/main" val="0"/>
              </a:ext>
            </a:extLst>
          </a:blip>
          <a:stretch>
            <a:fillRect/>
          </a:stretch>
        </p:blipFill>
        <p:spPr>
          <a:xfrm>
            <a:off x="281236" y="1737360"/>
            <a:ext cx="11822797" cy="4511040"/>
          </a:xfrm>
          <a:prstGeom prst="rect">
            <a:avLst/>
          </a:prstGeom>
          <a:gradFill>
            <a:gsLst>
              <a:gs pos="61045">
                <a:srgbClr val="F8D0A2"/>
              </a:gs>
              <a:gs pos="50009">
                <a:srgbClr val="F9D7B1"/>
              </a:gs>
              <a:gs pos="46768">
                <a:srgbClr val="F9D9B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oftEdge rad="112500"/>
          </a:effectLst>
        </p:spPr>
      </p:pic>
      <p:sp>
        <p:nvSpPr>
          <p:cNvPr id="2" name="Titlu 1">
            <a:extLst>
              <a:ext uri="{FF2B5EF4-FFF2-40B4-BE49-F238E27FC236}">
                <a16:creationId xmlns:a16="http://schemas.microsoft.com/office/drawing/2014/main" id="{9D8E7BA0-B8C2-46C3-BBEC-CD5005113309}"/>
              </a:ext>
            </a:extLst>
          </p:cNvPr>
          <p:cNvSpPr>
            <a:spLocks noGrp="1"/>
          </p:cNvSpPr>
          <p:nvPr>
            <p:ph type="title"/>
          </p:nvPr>
        </p:nvSpPr>
        <p:spPr>
          <a:xfrm>
            <a:off x="1912268" y="302168"/>
            <a:ext cx="7181850" cy="1325563"/>
          </a:xfrm>
        </p:spPr>
        <p:txBody>
          <a:bodyPr>
            <a:normAutofit/>
          </a:bodyPr>
          <a:lstStyle/>
          <a:p>
            <a:pPr algn="ctr"/>
            <a:r>
              <a:rPr lang="ro-RO" sz="6600" dirty="0">
                <a:latin typeface="Berlin Sans FB" panose="020E0602020502020306" pitchFamily="34" charset="0"/>
              </a:rPr>
              <a:t>Probleme rezolvate</a:t>
            </a:r>
            <a:endParaRPr lang="en-US" sz="6600" dirty="0">
              <a:latin typeface="Berlin Sans FB" panose="020E0602020502020306" pitchFamily="34" charset="0"/>
            </a:endParaRPr>
          </a:p>
        </p:txBody>
      </p:sp>
      <mc:AlternateContent xmlns:mc="http://schemas.openxmlformats.org/markup-compatibility/2006" xmlns:a14="http://schemas.microsoft.com/office/drawing/2010/main">
        <mc:Choice Requires="a14">
          <p:sp>
            <p:nvSpPr>
              <p:cNvPr id="3" name="Substituent conținut 2">
                <a:extLst>
                  <a:ext uri="{FF2B5EF4-FFF2-40B4-BE49-F238E27FC236}">
                    <a16:creationId xmlns:a16="http://schemas.microsoft.com/office/drawing/2014/main" id="{9D389E82-BF40-438A-91D1-374138C1ABFD}"/>
                  </a:ext>
                </a:extLst>
              </p:cNvPr>
              <p:cNvSpPr>
                <a:spLocks noGrp="1"/>
              </p:cNvSpPr>
              <p:nvPr>
                <p:ph idx="1"/>
              </p:nvPr>
            </p:nvSpPr>
            <p:spPr>
              <a:xfrm>
                <a:off x="706120" y="1831420"/>
                <a:ext cx="10058400" cy="4592419"/>
              </a:xfrm>
            </p:spPr>
            <p:txBody>
              <a:bodyPr>
                <a:noAutofit/>
              </a:bodyPr>
              <a:lstStyle/>
              <a:p>
                <a:pPr marL="0" indent="0" algn="just">
                  <a:buNone/>
                </a:pPr>
                <a:r>
                  <a:rPr lang="ro-RO" b="1" u="sng" dirty="0">
                    <a:solidFill>
                      <a:schemeClr val="bg1"/>
                    </a:solidFill>
                    <a:latin typeface="Bahnschrift" panose="020B0502040204020203" pitchFamily="34" charset="0"/>
                  </a:rPr>
                  <a:t>Problema1 – Peștele dominant:</a:t>
                </a:r>
              </a:p>
              <a:p>
                <a:pPr marL="0" indent="0" algn="just">
                  <a:lnSpc>
                    <a:spcPct val="120000"/>
                  </a:lnSpc>
                  <a:buNone/>
                </a:pPr>
                <a:r>
                  <a:rPr lang="ro-RO" sz="1600" dirty="0">
                    <a:solidFill>
                      <a:schemeClr val="bg1"/>
                    </a:solidFill>
                    <a:latin typeface="Bahnschrift" panose="020B0502040204020203" pitchFamily="34" charset="0"/>
                  </a:rPr>
                  <a:t> </a:t>
                </a:r>
                <a:r>
                  <a:rPr lang="ro-RO" sz="1600" u="sng" dirty="0">
                    <a:solidFill>
                      <a:schemeClr val="bg1"/>
                    </a:solidFill>
                    <a:latin typeface="Bahnschrift" panose="020B0502040204020203" pitchFamily="34" charset="0"/>
                  </a:rPr>
                  <a:t>Enunțul problemei:</a:t>
                </a:r>
              </a:p>
              <a:p>
                <a:pPr marL="0" indent="0" algn="just">
                  <a:lnSpc>
                    <a:spcPct val="120000"/>
                  </a:lnSpc>
                  <a:buNone/>
                </a:pPr>
                <a:r>
                  <a:rPr lang="ro-RO" sz="1600" dirty="0">
                    <a:solidFill>
                      <a:schemeClr val="bg1"/>
                    </a:solidFill>
                    <a:latin typeface="Bahnschrift" panose="020B0502040204020203" pitchFamily="34" charset="0"/>
                  </a:rPr>
                  <a:t> </a:t>
                </a:r>
                <a:r>
                  <a:rPr lang="en-US" sz="1600" dirty="0">
                    <a:solidFill>
                      <a:schemeClr val="bg1"/>
                    </a:solidFill>
                    <a:latin typeface="Bahnschrift" panose="020B0502040204020203" pitchFamily="34" charset="0"/>
                  </a:rPr>
                  <a:t>	</a:t>
                </a:r>
                <a:r>
                  <a:rPr lang="ro-RO" sz="1600" dirty="0">
                    <a:solidFill>
                      <a:schemeClr val="bg1"/>
                    </a:solidFill>
                    <a:latin typeface="Bahnschrift" panose="020B0502040204020203" pitchFamily="34" charset="0"/>
                  </a:rPr>
                  <a:t>Într-un acvariu sunt n piranha cu dimensiunile </a:t>
                </a:r>
                <a14:m>
                  <m:oMath xmlns:m="http://schemas.openxmlformats.org/officeDocument/2006/math">
                    <m:sSub>
                      <m:sSubPr>
                        <m:ctrlPr>
                          <a:rPr lang="ro-RO" sz="1600" i="1">
                            <a:solidFill>
                              <a:schemeClr val="bg1"/>
                            </a:solidFill>
                            <a:latin typeface="Cambria Math" panose="02040503050406030204" pitchFamily="18" charset="0"/>
                          </a:rPr>
                        </m:ctrlPr>
                      </m:sSubPr>
                      <m:e>
                        <m:r>
                          <a:rPr lang="ro-RO" sz="1600" i="1">
                            <a:solidFill>
                              <a:schemeClr val="bg1"/>
                            </a:solidFill>
                            <a:latin typeface="Cambria Math" panose="02040503050406030204" pitchFamily="18" charset="0"/>
                          </a:rPr>
                          <m:t>𝑎</m:t>
                        </m:r>
                      </m:e>
                      <m:sub>
                        <m:r>
                          <a:rPr lang="ro-RO" sz="1600" i="1">
                            <a:solidFill>
                              <a:schemeClr val="bg1"/>
                            </a:solidFill>
                            <a:latin typeface="Cambria Math" panose="02040503050406030204" pitchFamily="18" charset="0"/>
                          </a:rPr>
                          <m:t>1</m:t>
                        </m:r>
                      </m:sub>
                    </m:sSub>
                  </m:oMath>
                </a14:m>
                <a:r>
                  <a:rPr lang="ro-RO" sz="1600" dirty="0">
                    <a:solidFill>
                      <a:schemeClr val="bg1"/>
                    </a:solidFill>
                    <a:latin typeface="Bahnschrift" panose="020B0502040204020203" pitchFamily="34" charset="0"/>
                  </a:rPr>
                  <a:t>, </a:t>
                </a:r>
                <a14:m>
                  <m:oMath xmlns:m="http://schemas.openxmlformats.org/officeDocument/2006/math">
                    <m:sSub>
                      <m:sSubPr>
                        <m:ctrlPr>
                          <a:rPr lang="ro-RO" sz="1600" i="1">
                            <a:solidFill>
                              <a:schemeClr val="bg1"/>
                            </a:solidFill>
                            <a:latin typeface="Cambria Math" panose="02040503050406030204" pitchFamily="18" charset="0"/>
                          </a:rPr>
                        </m:ctrlPr>
                      </m:sSubPr>
                      <m:e>
                        <m:r>
                          <a:rPr lang="ro-RO" sz="1600" i="1">
                            <a:solidFill>
                              <a:schemeClr val="bg1"/>
                            </a:solidFill>
                            <a:latin typeface="Cambria Math" panose="02040503050406030204" pitchFamily="18" charset="0"/>
                          </a:rPr>
                          <m:t>𝑎</m:t>
                        </m:r>
                      </m:e>
                      <m:sub>
                        <m:r>
                          <a:rPr lang="ro-RO" sz="1600" b="0" i="1" smtClean="0">
                            <a:solidFill>
                              <a:schemeClr val="bg1"/>
                            </a:solidFill>
                            <a:latin typeface="Cambria Math" panose="02040503050406030204" pitchFamily="18" charset="0"/>
                          </a:rPr>
                          <m:t>2</m:t>
                        </m:r>
                      </m:sub>
                    </m:sSub>
                  </m:oMath>
                </a14:m>
                <a:r>
                  <a:rPr lang="ro-RO" sz="1600" dirty="0">
                    <a:solidFill>
                      <a:schemeClr val="bg1"/>
                    </a:solidFill>
                    <a:latin typeface="Bahnschrift" panose="020B0502040204020203" pitchFamily="34" charset="0"/>
                  </a:rPr>
                  <a:t>, ...,</a:t>
                </a:r>
                <a:r>
                  <a:rPr lang="ro-RO" sz="1600" dirty="0">
                    <a:solidFill>
                      <a:schemeClr val="bg1"/>
                    </a:solidFill>
                  </a:rPr>
                  <a:t> </a:t>
                </a:r>
                <a14:m>
                  <m:oMath xmlns:m="http://schemas.openxmlformats.org/officeDocument/2006/math">
                    <m:sSub>
                      <m:sSubPr>
                        <m:ctrlPr>
                          <a:rPr lang="ro-RO" sz="1600" i="1">
                            <a:solidFill>
                              <a:schemeClr val="bg1"/>
                            </a:solidFill>
                            <a:latin typeface="Cambria Math" panose="02040503050406030204" pitchFamily="18" charset="0"/>
                          </a:rPr>
                        </m:ctrlPr>
                      </m:sSubPr>
                      <m:e>
                        <m:r>
                          <a:rPr lang="ro-RO" sz="1600" i="1">
                            <a:solidFill>
                              <a:schemeClr val="bg1"/>
                            </a:solidFill>
                            <a:latin typeface="Cambria Math" panose="02040503050406030204" pitchFamily="18" charset="0"/>
                          </a:rPr>
                          <m:t>𝑎</m:t>
                        </m:r>
                      </m:e>
                      <m:sub>
                        <m:r>
                          <a:rPr lang="ro-RO" sz="1600" b="0" i="1" smtClean="0">
                            <a:solidFill>
                              <a:schemeClr val="bg1"/>
                            </a:solidFill>
                            <a:latin typeface="Cambria Math" panose="02040503050406030204" pitchFamily="18" charset="0"/>
                          </a:rPr>
                          <m:t>𝑛</m:t>
                        </m:r>
                      </m:sub>
                    </m:sSub>
                  </m:oMath>
                </a14:m>
                <a:r>
                  <a:rPr lang="ro-RO" sz="1600" dirty="0">
                    <a:solidFill>
                      <a:schemeClr val="bg1"/>
                    </a:solidFill>
                    <a:latin typeface="Bahnschrift" panose="020B0502040204020203" pitchFamily="34" charset="0"/>
                  </a:rPr>
                  <a:t>. Peștii sunt numerotați de la stânga la dreapta în ordinea poziției din acvariu. Studenții de la Facultatea de Biologie vor să vadă dacă există un piranha dominant în acvariu. Un pește este numit dominant dacă acesta poate mânca toți ceilalți pești din acvariu. Ceilalți pești nu se vor opune când acesta îi va mânca. Deoarece acvariul este destul de îngust și lung, un pește poate mânca doar peștii adiacenți acestuia într-o mișcare. Peștii pot face oricâte mișcări vor. Mai precis: peștele i poate mânca peștele i-1 dacă peștele i-1 există și a[i-1]&lt;a[i] și peștele i poate mânca peștele i+1 dacă peștele i+1 există și a[i+1]&lt;a[i]</a:t>
                </a:r>
              </a:p>
              <a:p>
                <a:pPr marL="0" indent="0" algn="just">
                  <a:lnSpc>
                    <a:spcPct val="120000"/>
                  </a:lnSpc>
                  <a:buNone/>
                </a:pPr>
                <a:r>
                  <a:rPr lang="ro-RO" sz="1600" dirty="0">
                    <a:solidFill>
                      <a:schemeClr val="bg1"/>
                    </a:solidFill>
                    <a:latin typeface="Bahnschrift" panose="020B0502040204020203" pitchFamily="34" charset="0"/>
                  </a:rPr>
                  <a:t>Când peștele i mănâncă un </a:t>
                </a:r>
                <a:r>
                  <a:rPr lang="ro-RO" sz="1600" dirty="0" err="1">
                    <a:solidFill>
                      <a:schemeClr val="bg1"/>
                    </a:solidFill>
                    <a:latin typeface="Bahnschrift" panose="020B0502040204020203" pitchFamily="34" charset="0"/>
                  </a:rPr>
                  <a:t>piranha</a:t>
                </a:r>
                <a:r>
                  <a:rPr lang="ro-RO" sz="1600" dirty="0">
                    <a:solidFill>
                      <a:schemeClr val="bg1"/>
                    </a:solidFill>
                    <a:latin typeface="Bahnschrift" panose="020B0502040204020203" pitchFamily="34" charset="0"/>
                  </a:rPr>
                  <a:t>, dimensiunea lui crește cu 1. </a:t>
                </a:r>
              </a:p>
              <a:p>
                <a:pPr marL="0" indent="0" algn="just">
                  <a:lnSpc>
                    <a:spcPct val="120000"/>
                  </a:lnSpc>
                  <a:buNone/>
                </a:pPr>
                <a:r>
                  <a:rPr lang="ro-RO" sz="1600" dirty="0">
                    <a:solidFill>
                      <a:schemeClr val="bg1"/>
                    </a:solidFill>
                    <a:latin typeface="Bahnschrift" panose="020B0502040204020203" pitchFamily="34" charset="0"/>
                  </a:rPr>
                  <a:t>Treaba ta este să vezi dacă există un astfel de </a:t>
                </a:r>
                <a:r>
                  <a:rPr lang="ro-RO" sz="1600" dirty="0" err="1">
                    <a:solidFill>
                      <a:schemeClr val="bg1"/>
                    </a:solidFill>
                    <a:latin typeface="Bahnschrift" panose="020B0502040204020203" pitchFamily="34" charset="0"/>
                  </a:rPr>
                  <a:t>piranha</a:t>
                </a:r>
                <a:r>
                  <a:rPr lang="ro-RO" sz="1600" dirty="0">
                    <a:solidFill>
                      <a:schemeClr val="bg1"/>
                    </a:solidFill>
                    <a:latin typeface="Bahnschrift" panose="020B0502040204020203" pitchFamily="34" charset="0"/>
                  </a:rPr>
                  <a:t> dominant în acvariu. Dacă găsești un astfel de peste nu trebuie să găsești alți pești dominanți.</a:t>
                </a:r>
              </a:p>
            </p:txBody>
          </p:sp>
        </mc:Choice>
        <mc:Fallback xmlns="">
          <p:sp>
            <p:nvSpPr>
              <p:cNvPr id="3" name="Substituent conținut 2">
                <a:extLst>
                  <a:ext uri="{FF2B5EF4-FFF2-40B4-BE49-F238E27FC236}">
                    <a16:creationId xmlns:a16="http://schemas.microsoft.com/office/drawing/2014/main" id="{9D389E82-BF40-438A-91D1-374138C1ABFD}"/>
                  </a:ext>
                </a:extLst>
              </p:cNvPr>
              <p:cNvSpPr>
                <a:spLocks noGrp="1" noRot="1" noChangeAspect="1" noMove="1" noResize="1" noEditPoints="1" noAdjustHandles="1" noChangeArrowheads="1" noChangeShapeType="1" noTextEdit="1"/>
              </p:cNvSpPr>
              <p:nvPr>
                <p:ph idx="1"/>
              </p:nvPr>
            </p:nvSpPr>
            <p:spPr>
              <a:xfrm>
                <a:off x="706120" y="1831420"/>
                <a:ext cx="10058400" cy="4592419"/>
              </a:xfrm>
              <a:blipFill>
                <a:blip r:embed="rId6"/>
                <a:stretch>
                  <a:fillRect l="-1273" t="-2255" r="-303"/>
                </a:stretch>
              </a:blipFill>
            </p:spPr>
            <p:txBody>
              <a:bodyPr/>
              <a:lstStyle/>
              <a:p>
                <a:r>
                  <a:rPr lang="en-US">
                    <a:noFill/>
                  </a:rPr>
                  <a:t> </a:t>
                </a:r>
              </a:p>
            </p:txBody>
          </p:sp>
        </mc:Fallback>
      </mc:AlternateContent>
      <p:pic>
        <p:nvPicPr>
          <p:cNvPr id="4" name="Picture 3"/>
          <p:cNvPicPr>
            <a:picLocks noChangeAspect="1"/>
          </p:cNvPicPr>
          <p:nvPr/>
        </p:nvPicPr>
        <p:blipFill>
          <a:blip r:embed="rId7"/>
          <a:stretch>
            <a:fillRect/>
          </a:stretch>
        </p:blipFill>
        <p:spPr>
          <a:xfrm>
            <a:off x="9094118" y="137726"/>
            <a:ext cx="1442841" cy="1544819"/>
          </a:xfrm>
          <a:prstGeom prst="rect">
            <a:avLst/>
          </a:prstGeom>
        </p:spPr>
      </p:pic>
    </p:spTree>
    <p:extLst>
      <p:ext uri="{BB962C8B-B14F-4D97-AF65-F5344CB8AC3E}">
        <p14:creationId xmlns:p14="http://schemas.microsoft.com/office/powerpoint/2010/main" val="25493565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1"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par>
                          <p:cTn id="12" fill="hold">
                            <p:stCondLst>
                              <p:cond delay="2000"/>
                            </p:stCondLst>
                            <p:childTnLst>
                              <p:par>
                                <p:cTn id="13" presetID="2" presetClass="entr" presetSubtype="4"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2250"/>
                            </p:stCondLst>
                            <p:childTnLst>
                              <p:par>
                                <p:cTn id="18" presetID="2" presetClass="entr" presetSubtype="4"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1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1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260"/>
                            </p:stCondLst>
                            <p:childTnLst>
                              <p:par>
                                <p:cTn id="23" presetID="2" presetClass="entr" presetSubtype="4"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760"/>
                            </p:stCondLst>
                            <p:childTnLst>
                              <p:par>
                                <p:cTn id="28" presetID="2" presetClass="entr" presetSubtype="4"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2" fill="hold">
                            <p:stCondLst>
                              <p:cond delay="3260"/>
                            </p:stCondLst>
                            <p:childTnLst>
                              <p:par>
                                <p:cTn id="33" presetID="2" presetClass="entr" presetSubtype="4"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0000" b="-10000"/>
          </a:stretch>
        </a:blipFill>
        <a:effectLst/>
      </p:bgPr>
    </p:bg>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A6E0D011-CFD6-45A4-91E5-C2189ED6044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
            <a:extLst>
              <a:ext uri="{FF2B5EF4-FFF2-40B4-BE49-F238E27FC236}">
                <a16:creationId xmlns:a16="http://schemas.microsoft.com/office/drawing/2014/main" id="{1642AF64-D503-4E27-839B-8A8A1BCDFA7B}"/>
              </a:ext>
            </a:extLst>
          </p:cNvPr>
          <p:cNvSpPr>
            <a:spLocks noChangeArrowheads="1"/>
          </p:cNvSpPr>
          <p:nvPr/>
        </p:nvSpPr>
        <p:spPr bwMode="auto">
          <a:xfrm>
            <a:off x="0" y="17446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a:extLst>
              <a:ext uri="{FF2B5EF4-FFF2-40B4-BE49-F238E27FC236}">
                <a16:creationId xmlns:a16="http://schemas.microsoft.com/office/drawing/2014/main" id="{46A58808-D98E-4F61-ADE6-ED0710900566}"/>
              </a:ext>
            </a:extLst>
          </p:cNvPr>
          <p:cNvSpPr>
            <a:spLocks noChangeArrowheads="1"/>
          </p:cNvSpPr>
          <p:nvPr/>
        </p:nvSpPr>
        <p:spPr bwMode="auto">
          <a:xfrm>
            <a:off x="0" y="3633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a:extLst>
              <a:ext uri="{FF2B5EF4-FFF2-40B4-BE49-F238E27FC236}">
                <a16:creationId xmlns:a16="http://schemas.microsoft.com/office/drawing/2014/main" id="{F88AAA70-48A1-4E0D-B392-DA74A710F07D}"/>
              </a:ext>
            </a:extLst>
          </p:cNvPr>
          <p:cNvSpPr>
            <a:spLocks noChangeArrowheads="1"/>
          </p:cNvSpPr>
          <p:nvPr/>
        </p:nvSpPr>
        <p:spPr bwMode="auto">
          <a:xfrm>
            <a:off x="287969" y="5650957"/>
            <a:ext cx="73818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ro-RO" sz="2400" b="1" dirty="0">
                <a:solidFill>
                  <a:schemeClr val="bg1"/>
                </a:solidFill>
              </a:rPr>
              <a:t>În acest exemplu peștele dominant se află pe poziția 3</a:t>
            </a:r>
            <a:r>
              <a:rPr lang="ro-RO" sz="2400" b="1" dirty="0"/>
              <a:t>.</a:t>
            </a:r>
            <a:endParaRPr lang="en-US" sz="2400" b="1" dirty="0"/>
          </a:p>
        </p:txBody>
      </p:sp>
      <p:sp>
        <p:nvSpPr>
          <p:cNvPr id="7" name="Rectangle 10">
            <a:extLst>
              <a:ext uri="{FF2B5EF4-FFF2-40B4-BE49-F238E27FC236}">
                <a16:creationId xmlns:a16="http://schemas.microsoft.com/office/drawing/2014/main" id="{223B0C06-88D6-4F3A-AE69-65B9EECDAFAD}"/>
              </a:ext>
            </a:extLst>
          </p:cNvPr>
          <p:cNvSpPr>
            <a:spLocks noChangeArrowheads="1"/>
          </p:cNvSpPr>
          <p:nvPr/>
        </p:nvSpPr>
        <p:spPr bwMode="auto">
          <a:xfrm>
            <a:off x="0" y="7345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CasetăText 7">
            <a:extLst>
              <a:ext uri="{FF2B5EF4-FFF2-40B4-BE49-F238E27FC236}">
                <a16:creationId xmlns:a16="http://schemas.microsoft.com/office/drawing/2014/main" id="{927186EA-ACFB-43D6-BA07-F4783ADFFECC}"/>
              </a:ext>
            </a:extLst>
          </p:cNvPr>
          <p:cNvSpPr txBox="1"/>
          <p:nvPr/>
        </p:nvSpPr>
        <p:spPr>
          <a:xfrm>
            <a:off x="8269086" y="499585"/>
            <a:ext cx="1274964" cy="677108"/>
          </a:xfrm>
          <a:prstGeom prst="rect">
            <a:avLst/>
          </a:prstGeom>
          <a:noFill/>
        </p:spPr>
        <p:txBody>
          <a:bodyPr wrap="square" rtlCol="0">
            <a:spAutoFit/>
          </a:bodyPr>
          <a:lstStyle/>
          <a:p>
            <a:endParaRPr lang="ro-RO" dirty="0"/>
          </a:p>
          <a:p>
            <a:r>
              <a:rPr lang="ro-RO" sz="2000" dirty="0">
                <a:solidFill>
                  <a:schemeClr val="bg1"/>
                </a:solidFill>
              </a:rPr>
              <a:t>PASUL 1</a:t>
            </a:r>
            <a:endParaRPr lang="en-US" sz="2000" dirty="0">
              <a:solidFill>
                <a:schemeClr val="bg1"/>
              </a:solidFill>
            </a:endParaRPr>
          </a:p>
        </p:txBody>
      </p:sp>
      <p:sp>
        <p:nvSpPr>
          <p:cNvPr id="9" name="CasetăText 8">
            <a:extLst>
              <a:ext uri="{FF2B5EF4-FFF2-40B4-BE49-F238E27FC236}">
                <a16:creationId xmlns:a16="http://schemas.microsoft.com/office/drawing/2014/main" id="{DD2D7531-AA7D-464F-9141-3078E7C13866}"/>
              </a:ext>
            </a:extLst>
          </p:cNvPr>
          <p:cNvSpPr txBox="1"/>
          <p:nvPr/>
        </p:nvSpPr>
        <p:spPr>
          <a:xfrm>
            <a:off x="7840739" y="1780143"/>
            <a:ext cx="1141336" cy="400110"/>
          </a:xfrm>
          <a:prstGeom prst="rect">
            <a:avLst/>
          </a:prstGeom>
          <a:noFill/>
        </p:spPr>
        <p:txBody>
          <a:bodyPr wrap="square" rtlCol="0">
            <a:spAutoFit/>
          </a:bodyPr>
          <a:lstStyle/>
          <a:p>
            <a:r>
              <a:rPr lang="ro-RO" sz="2000" dirty="0">
                <a:solidFill>
                  <a:schemeClr val="bg1"/>
                </a:solidFill>
              </a:rPr>
              <a:t>PASUL 2</a:t>
            </a:r>
            <a:endParaRPr lang="en-US" sz="2000" dirty="0">
              <a:solidFill>
                <a:schemeClr val="bg1"/>
              </a:solidFill>
            </a:endParaRPr>
          </a:p>
        </p:txBody>
      </p:sp>
      <p:sp>
        <p:nvSpPr>
          <p:cNvPr id="22" name="CasetăText 21">
            <a:extLst>
              <a:ext uri="{FF2B5EF4-FFF2-40B4-BE49-F238E27FC236}">
                <a16:creationId xmlns:a16="http://schemas.microsoft.com/office/drawing/2014/main" id="{06E6CDDB-DFA9-4EF0-8430-1564AEBBE763}"/>
              </a:ext>
            </a:extLst>
          </p:cNvPr>
          <p:cNvSpPr txBox="1"/>
          <p:nvPr/>
        </p:nvSpPr>
        <p:spPr>
          <a:xfrm>
            <a:off x="7123579" y="2769043"/>
            <a:ext cx="1731146" cy="400110"/>
          </a:xfrm>
          <a:prstGeom prst="rect">
            <a:avLst/>
          </a:prstGeom>
          <a:noFill/>
        </p:spPr>
        <p:txBody>
          <a:bodyPr wrap="square" rtlCol="0">
            <a:spAutoFit/>
          </a:bodyPr>
          <a:lstStyle/>
          <a:p>
            <a:r>
              <a:rPr lang="ro-RO" sz="2000" dirty="0">
                <a:solidFill>
                  <a:schemeClr val="bg1"/>
                </a:solidFill>
              </a:rPr>
              <a:t>PASUL 3</a:t>
            </a:r>
            <a:endParaRPr lang="en-US" sz="2000" dirty="0">
              <a:solidFill>
                <a:schemeClr val="bg1"/>
              </a:solidFill>
            </a:endParaRPr>
          </a:p>
        </p:txBody>
      </p:sp>
      <p:sp>
        <p:nvSpPr>
          <p:cNvPr id="23" name="CasetăText 22">
            <a:extLst>
              <a:ext uri="{FF2B5EF4-FFF2-40B4-BE49-F238E27FC236}">
                <a16:creationId xmlns:a16="http://schemas.microsoft.com/office/drawing/2014/main" id="{D93BB82D-F8B9-40EC-A449-D344F914846E}"/>
              </a:ext>
            </a:extLst>
          </p:cNvPr>
          <p:cNvSpPr txBox="1"/>
          <p:nvPr/>
        </p:nvSpPr>
        <p:spPr>
          <a:xfrm>
            <a:off x="6223247" y="3796526"/>
            <a:ext cx="1731146" cy="400110"/>
          </a:xfrm>
          <a:prstGeom prst="rect">
            <a:avLst/>
          </a:prstGeom>
          <a:noFill/>
        </p:spPr>
        <p:txBody>
          <a:bodyPr wrap="square" rtlCol="0">
            <a:spAutoFit/>
          </a:bodyPr>
          <a:lstStyle/>
          <a:p>
            <a:r>
              <a:rPr lang="ro-RO" sz="2000" dirty="0">
                <a:solidFill>
                  <a:schemeClr val="bg1"/>
                </a:solidFill>
              </a:rPr>
              <a:t>PASUL 4</a:t>
            </a:r>
            <a:endParaRPr lang="en-US" sz="2000" dirty="0">
              <a:solidFill>
                <a:schemeClr val="bg1"/>
              </a:solidFill>
            </a:endParaRPr>
          </a:p>
        </p:txBody>
      </p:sp>
      <p:sp>
        <p:nvSpPr>
          <p:cNvPr id="25" name="CasetăText 24">
            <a:extLst>
              <a:ext uri="{FF2B5EF4-FFF2-40B4-BE49-F238E27FC236}">
                <a16:creationId xmlns:a16="http://schemas.microsoft.com/office/drawing/2014/main" id="{4D8DADFF-BDF7-40D3-A977-7D137F481321}"/>
              </a:ext>
            </a:extLst>
          </p:cNvPr>
          <p:cNvSpPr txBox="1"/>
          <p:nvPr/>
        </p:nvSpPr>
        <p:spPr>
          <a:xfrm>
            <a:off x="5052187" y="4730553"/>
            <a:ext cx="1295847" cy="400110"/>
          </a:xfrm>
          <a:prstGeom prst="rect">
            <a:avLst/>
          </a:prstGeom>
          <a:noFill/>
        </p:spPr>
        <p:txBody>
          <a:bodyPr wrap="square" rtlCol="0">
            <a:spAutoFit/>
          </a:bodyPr>
          <a:lstStyle/>
          <a:p>
            <a:r>
              <a:rPr lang="ro-RO" sz="2000" dirty="0">
                <a:solidFill>
                  <a:schemeClr val="bg1"/>
                </a:solidFill>
              </a:rPr>
              <a:t>PASUL 5</a:t>
            </a:r>
            <a:endParaRPr lang="en-US" sz="2000" dirty="0">
              <a:solidFill>
                <a:schemeClr val="bg1"/>
              </a:solidFill>
            </a:endParaRPr>
          </a:p>
        </p:txBody>
      </p:sp>
      <p:pic>
        <p:nvPicPr>
          <p:cNvPr id="2" name="Picture 1"/>
          <p:cNvPicPr>
            <a:picLocks noChangeAspect="1"/>
          </p:cNvPicPr>
          <p:nvPr/>
        </p:nvPicPr>
        <p:blipFill rotWithShape="1">
          <a:blip r:embed="rId4"/>
          <a:srcRect l="2156" t="-4961" r="2078" b="15104"/>
          <a:stretch/>
        </p:blipFill>
        <p:spPr>
          <a:xfrm>
            <a:off x="161554" y="402887"/>
            <a:ext cx="8107532" cy="1061290"/>
          </a:xfrm>
          <a:prstGeom prst="rect">
            <a:avLst/>
          </a:prstGeom>
        </p:spPr>
      </p:pic>
      <p:pic>
        <p:nvPicPr>
          <p:cNvPr id="10" name="Picture 9"/>
          <p:cNvPicPr>
            <a:picLocks noChangeAspect="1"/>
          </p:cNvPicPr>
          <p:nvPr/>
        </p:nvPicPr>
        <p:blipFill rotWithShape="1">
          <a:blip r:embed="rId5"/>
          <a:srcRect l="3006" r="5876" b="14291"/>
          <a:stretch/>
        </p:blipFill>
        <p:spPr>
          <a:xfrm>
            <a:off x="435006" y="1458259"/>
            <a:ext cx="7315200" cy="1061290"/>
          </a:xfrm>
          <a:prstGeom prst="rect">
            <a:avLst/>
          </a:prstGeom>
        </p:spPr>
      </p:pic>
      <p:pic>
        <p:nvPicPr>
          <p:cNvPr id="11" name="Picture 10"/>
          <p:cNvPicPr>
            <a:picLocks noChangeAspect="1"/>
          </p:cNvPicPr>
          <p:nvPr/>
        </p:nvPicPr>
        <p:blipFill rotWithShape="1">
          <a:blip r:embed="rId6"/>
          <a:srcRect l="6072" t="780" r="8345" b="13586"/>
          <a:stretch/>
        </p:blipFill>
        <p:spPr>
          <a:xfrm>
            <a:off x="868995" y="2514869"/>
            <a:ext cx="6219825" cy="1011424"/>
          </a:xfrm>
          <a:prstGeom prst="rect">
            <a:avLst/>
          </a:prstGeom>
        </p:spPr>
      </p:pic>
      <p:pic>
        <p:nvPicPr>
          <p:cNvPr id="12" name="Picture 11"/>
          <p:cNvPicPr>
            <a:picLocks noChangeAspect="1"/>
          </p:cNvPicPr>
          <p:nvPr/>
        </p:nvPicPr>
        <p:blipFill rotWithShape="1">
          <a:blip r:embed="rId7"/>
          <a:srcRect l="12187" r="15630" b="7113"/>
          <a:stretch/>
        </p:blipFill>
        <p:spPr>
          <a:xfrm>
            <a:off x="1696466" y="3505414"/>
            <a:ext cx="4424965" cy="1017456"/>
          </a:xfrm>
          <a:prstGeom prst="rect">
            <a:avLst/>
          </a:prstGeom>
        </p:spPr>
      </p:pic>
      <p:pic>
        <p:nvPicPr>
          <p:cNvPr id="14" name="Picture 13"/>
          <p:cNvPicPr>
            <a:picLocks noChangeAspect="1"/>
          </p:cNvPicPr>
          <p:nvPr/>
        </p:nvPicPr>
        <p:blipFill rotWithShape="1">
          <a:blip r:embed="rId8">
            <a:alphaModFix/>
          </a:blip>
          <a:srcRect l="35941" t="10281" r="38220" b="13759"/>
          <a:stretch/>
        </p:blipFill>
        <p:spPr>
          <a:xfrm>
            <a:off x="3130651" y="4512158"/>
            <a:ext cx="1696512" cy="868054"/>
          </a:xfrm>
          <a:prstGeom prst="rect">
            <a:avLst/>
          </a:prstGeom>
          <a:noFill/>
          <a:ln>
            <a:noFill/>
          </a:ln>
        </p:spPr>
      </p:pic>
      <p:sp>
        <p:nvSpPr>
          <p:cNvPr id="19" name="CasetăText 22">
            <a:extLst>
              <a:ext uri="{FF2B5EF4-FFF2-40B4-BE49-F238E27FC236}">
                <a16:creationId xmlns:a16="http://schemas.microsoft.com/office/drawing/2014/main" id="{F6108477-96C1-486B-8FBA-43F5A46FEE69}"/>
              </a:ext>
            </a:extLst>
          </p:cNvPr>
          <p:cNvSpPr txBox="1"/>
          <p:nvPr/>
        </p:nvSpPr>
        <p:spPr>
          <a:xfrm>
            <a:off x="6223247" y="3850839"/>
            <a:ext cx="1731146" cy="400110"/>
          </a:xfrm>
          <a:prstGeom prst="rect">
            <a:avLst/>
          </a:prstGeom>
          <a:noFill/>
        </p:spPr>
        <p:txBody>
          <a:bodyPr wrap="square" rtlCol="0">
            <a:spAutoFit/>
          </a:bodyPr>
          <a:lstStyle/>
          <a:p>
            <a:endParaRPr lang="en-US" sz="2000" b="1" dirty="0">
              <a:solidFill>
                <a:schemeClr val="bg1"/>
              </a:solidFill>
            </a:endParaRPr>
          </a:p>
        </p:txBody>
      </p:sp>
      <p:sp>
        <p:nvSpPr>
          <p:cNvPr id="20" name="CasetăText 24">
            <a:extLst>
              <a:ext uri="{FF2B5EF4-FFF2-40B4-BE49-F238E27FC236}">
                <a16:creationId xmlns:a16="http://schemas.microsoft.com/office/drawing/2014/main" id="{D1E9AFBD-088E-4808-AF75-85EAF982D5DE}"/>
              </a:ext>
            </a:extLst>
          </p:cNvPr>
          <p:cNvSpPr txBox="1"/>
          <p:nvPr/>
        </p:nvSpPr>
        <p:spPr>
          <a:xfrm>
            <a:off x="5052187" y="4784866"/>
            <a:ext cx="1295847" cy="400110"/>
          </a:xfrm>
          <a:prstGeom prst="rect">
            <a:avLst/>
          </a:prstGeom>
          <a:noFill/>
        </p:spPr>
        <p:txBody>
          <a:bodyPr wrap="square" rtlCol="0">
            <a:spAutoFit/>
          </a:bodyPr>
          <a:lstStyle/>
          <a:p>
            <a:endParaRPr lang="en-US" sz="2000" b="1" dirty="0">
              <a:solidFill>
                <a:schemeClr val="bg1"/>
              </a:solidFill>
            </a:endParaRPr>
          </a:p>
        </p:txBody>
      </p:sp>
      <p:pic>
        <p:nvPicPr>
          <p:cNvPr id="21" name="Picture 20">
            <a:extLst>
              <a:ext uri="{FF2B5EF4-FFF2-40B4-BE49-F238E27FC236}">
                <a16:creationId xmlns:a16="http://schemas.microsoft.com/office/drawing/2014/main" id="{3E915147-D7B6-4CEB-BF9F-72C2D1F2875F}"/>
              </a:ext>
            </a:extLst>
          </p:cNvPr>
          <p:cNvPicPr>
            <a:picLocks noChangeAspect="1"/>
          </p:cNvPicPr>
          <p:nvPr/>
        </p:nvPicPr>
        <p:blipFill rotWithShape="1">
          <a:blip r:embed="rId4"/>
          <a:srcRect l="2156" t="-4961" r="2078" b="15104"/>
          <a:stretch/>
        </p:blipFill>
        <p:spPr>
          <a:xfrm>
            <a:off x="161554" y="397651"/>
            <a:ext cx="8107532" cy="1061290"/>
          </a:xfrm>
          <a:prstGeom prst="rect">
            <a:avLst/>
          </a:prstGeom>
        </p:spPr>
      </p:pic>
      <p:pic>
        <p:nvPicPr>
          <p:cNvPr id="24" name="Picture 23">
            <a:extLst>
              <a:ext uri="{FF2B5EF4-FFF2-40B4-BE49-F238E27FC236}">
                <a16:creationId xmlns:a16="http://schemas.microsoft.com/office/drawing/2014/main" id="{8E3E8553-4EB1-4CCC-A3BA-EA87C59C368A}"/>
              </a:ext>
            </a:extLst>
          </p:cNvPr>
          <p:cNvPicPr>
            <a:picLocks noChangeAspect="1"/>
          </p:cNvPicPr>
          <p:nvPr/>
        </p:nvPicPr>
        <p:blipFill rotWithShape="1">
          <a:blip r:embed="rId5"/>
          <a:srcRect l="3006" r="5876" b="14291"/>
          <a:stretch/>
        </p:blipFill>
        <p:spPr>
          <a:xfrm>
            <a:off x="435006" y="1469113"/>
            <a:ext cx="7315200" cy="1061290"/>
          </a:xfrm>
          <a:prstGeom prst="rect">
            <a:avLst/>
          </a:prstGeom>
        </p:spPr>
      </p:pic>
      <p:pic>
        <p:nvPicPr>
          <p:cNvPr id="26" name="Picture 25">
            <a:extLst>
              <a:ext uri="{FF2B5EF4-FFF2-40B4-BE49-F238E27FC236}">
                <a16:creationId xmlns:a16="http://schemas.microsoft.com/office/drawing/2014/main" id="{D6978799-FB53-4CE3-AD42-EC1E52AB5858}"/>
              </a:ext>
            </a:extLst>
          </p:cNvPr>
          <p:cNvPicPr>
            <a:picLocks noChangeAspect="1"/>
          </p:cNvPicPr>
          <p:nvPr/>
        </p:nvPicPr>
        <p:blipFill rotWithShape="1">
          <a:blip r:embed="rId6"/>
          <a:srcRect l="6072" t="780" r="8345" b="13586"/>
          <a:stretch/>
        </p:blipFill>
        <p:spPr>
          <a:xfrm>
            <a:off x="868995" y="2569182"/>
            <a:ext cx="6219825" cy="1011424"/>
          </a:xfrm>
          <a:prstGeom prst="rect">
            <a:avLst/>
          </a:prstGeom>
        </p:spPr>
      </p:pic>
      <p:pic>
        <p:nvPicPr>
          <p:cNvPr id="27" name="Picture 26">
            <a:extLst>
              <a:ext uri="{FF2B5EF4-FFF2-40B4-BE49-F238E27FC236}">
                <a16:creationId xmlns:a16="http://schemas.microsoft.com/office/drawing/2014/main" id="{C4431FD5-AF46-47E0-B996-6E573DA6CC04}"/>
              </a:ext>
            </a:extLst>
          </p:cNvPr>
          <p:cNvPicPr>
            <a:picLocks noChangeAspect="1"/>
          </p:cNvPicPr>
          <p:nvPr/>
        </p:nvPicPr>
        <p:blipFill rotWithShape="1">
          <a:blip r:embed="rId7"/>
          <a:srcRect l="12187" r="15630" b="7113"/>
          <a:stretch/>
        </p:blipFill>
        <p:spPr>
          <a:xfrm>
            <a:off x="1696466" y="3559727"/>
            <a:ext cx="4424965" cy="1017456"/>
          </a:xfrm>
          <a:prstGeom prst="rect">
            <a:avLst/>
          </a:prstGeom>
        </p:spPr>
      </p:pic>
      <p:pic>
        <p:nvPicPr>
          <p:cNvPr id="28" name="Picture 27">
            <a:extLst>
              <a:ext uri="{FF2B5EF4-FFF2-40B4-BE49-F238E27FC236}">
                <a16:creationId xmlns:a16="http://schemas.microsoft.com/office/drawing/2014/main" id="{7511CDC8-1E7E-4BAE-BFAD-906851662184}"/>
              </a:ext>
            </a:extLst>
          </p:cNvPr>
          <p:cNvPicPr>
            <a:picLocks noChangeAspect="1"/>
          </p:cNvPicPr>
          <p:nvPr/>
        </p:nvPicPr>
        <p:blipFill rotWithShape="1">
          <a:blip r:embed="rId8">
            <a:alphaModFix/>
          </a:blip>
          <a:srcRect l="35941" t="10281" r="38220" b="13759"/>
          <a:stretch/>
        </p:blipFill>
        <p:spPr>
          <a:xfrm>
            <a:off x="3130651" y="4566471"/>
            <a:ext cx="1696512" cy="868054"/>
          </a:xfrm>
          <a:prstGeom prst="rect">
            <a:avLst/>
          </a:prstGeom>
          <a:noFill/>
          <a:ln>
            <a:noFill/>
          </a:ln>
        </p:spPr>
      </p:pic>
    </p:spTree>
    <p:extLst>
      <p:ext uri="{BB962C8B-B14F-4D97-AF65-F5344CB8AC3E}">
        <p14:creationId xmlns:p14="http://schemas.microsoft.com/office/powerpoint/2010/main" val="337738116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1086</TotalTime>
  <Words>1973</Words>
  <Application>Microsoft Office PowerPoint</Application>
  <PresentationFormat>Ecran lat</PresentationFormat>
  <Paragraphs>126</Paragraphs>
  <Slides>16</Slides>
  <Notes>0</Notes>
  <HiddenSlides>0</HiddenSlides>
  <MMClips>0</MMClips>
  <ScaleCrop>false</ScaleCrop>
  <HeadingPairs>
    <vt:vector size="6" baseType="variant">
      <vt:variant>
        <vt:lpstr>Fonturi utilizate</vt:lpstr>
      </vt:variant>
      <vt:variant>
        <vt:i4>9</vt:i4>
      </vt:variant>
      <vt:variant>
        <vt:lpstr>Temă</vt:lpstr>
      </vt:variant>
      <vt:variant>
        <vt:i4>1</vt:i4>
      </vt:variant>
      <vt:variant>
        <vt:lpstr>Titluri diapozitive</vt:lpstr>
      </vt:variant>
      <vt:variant>
        <vt:i4>16</vt:i4>
      </vt:variant>
    </vt:vector>
  </HeadingPairs>
  <TitlesOfParts>
    <vt:vector size="26" baseType="lpstr">
      <vt:lpstr>Arial</vt:lpstr>
      <vt:lpstr>Arial Rounded MT Bold</vt:lpstr>
      <vt:lpstr>Bahnschrift</vt:lpstr>
      <vt:lpstr>Berlin Sans FB</vt:lpstr>
      <vt:lpstr>Calibri</vt:lpstr>
      <vt:lpstr>Calibri Light</vt:lpstr>
      <vt:lpstr>Cambria Math</vt:lpstr>
      <vt:lpstr>Courier New</vt:lpstr>
      <vt:lpstr>Times New Roman</vt:lpstr>
      <vt:lpstr>Office Theme</vt:lpstr>
      <vt:lpstr>Prezentare PowerPoint</vt:lpstr>
      <vt:lpstr>Cuprins</vt:lpstr>
      <vt:lpstr>Introducere</vt:lpstr>
      <vt:lpstr>  Structura unui algoritm Greedy  </vt:lpstr>
      <vt:lpstr>Avantaje: </vt:lpstr>
      <vt:lpstr>Dezavantaje:</vt:lpstr>
      <vt:lpstr>Structura generală a problemelor care se rezolvă cu metoda Greedy</vt:lpstr>
      <vt:lpstr>Probleme rezolvate</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Prezentare PowerPoint</dc:title>
  <dc:creator>Crina Cosmina</dc:creator>
  <cp:lastModifiedBy>Crina Cosmina</cp:lastModifiedBy>
  <cp:revision>77</cp:revision>
  <dcterms:created xsi:type="dcterms:W3CDTF">2021-01-03T15:19:32Z</dcterms:created>
  <dcterms:modified xsi:type="dcterms:W3CDTF">2021-01-06T10:45:15Z</dcterms:modified>
</cp:coreProperties>
</file>